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58" r:id="rId3"/>
    <p:sldId id="296" r:id="rId4"/>
    <p:sldId id="295" r:id="rId5"/>
    <p:sldId id="297" r:id="rId6"/>
    <p:sldId id="298" r:id="rId7"/>
    <p:sldId id="299" r:id="rId8"/>
    <p:sldId id="302" r:id="rId9"/>
    <p:sldId id="303" r:id="rId10"/>
    <p:sldId id="301" r:id="rId11"/>
    <p:sldId id="304" r:id="rId12"/>
    <p:sldId id="307" r:id="rId13"/>
    <p:sldId id="308" r:id="rId14"/>
    <p:sldId id="310" r:id="rId15"/>
    <p:sldId id="311" r:id="rId16"/>
    <p:sldId id="309" r:id="rId17"/>
    <p:sldId id="257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</p:sldIdLst>
  <p:sldSz cx="9144000" cy="5143500" type="screen16x9"/>
  <p:notesSz cx="6858000" cy="9144000"/>
  <p:embeddedFontLst>
    <p:embeddedFont>
      <p:font typeface="Bahnschrift SemiBold SemiConden" panose="020B0502040204020203" pitchFamily="34" charset="0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  <p:embeddedFont>
      <p:font typeface="Pontano Sans" panose="020B0604020202020204" charset="0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903496-287D-423C-82F4-E860BFBEE7D4}">
  <a:tblStyle styleId="{19903496-287D-423C-82F4-E860BFBEE7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A73C-8E80-47D4-876D-4FF748EBC6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76" autoAdjust="0"/>
  </p:normalViewPr>
  <p:slideViewPr>
    <p:cSldViewPr snapToGrid="0">
      <p:cViewPr varScale="1">
        <p:scale>
          <a:sx n="84" d="100"/>
          <a:sy n="84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vai trò quản trị trong một hệ thống.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dmin là người quản lý và điều hành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Customer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là những cá nhân hoặc khách hàng sử dụng dịch vụ hoặc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 phẩm được cung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Accountant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Personel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gặp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581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vai trò quản trị trong một hệ thống.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dmin là người quản lý và điều hành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Customer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là những cá nhân hoặc khách hàng sử dụng dịch vụ hoặc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 phẩm được cung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Accountant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Personel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gặp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047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vai trò quản trị trong một hệ thống.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dmin là người quản lý và điều hành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Customer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là những cá nhân hoặc khách hàng sử dụng dịch vụ hoặc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 phẩm được cung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Accountant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Personel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gặp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794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vai trò quản trị trong một hệ thống.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dmin là người quản lý và điều hành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Customer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là những cá nhân hoặc khách hàng sử dụng dịch vụ hoặc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 phẩm được cung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Accountant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Personel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gặp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7512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vai trò quản trị trong một hệ thống.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dmin là người quản lý và điều hành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Customer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là những cá nhân hoặc khách hàng sử dụng dịch vụ hoặc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 phẩm được cung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Accountant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Personel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gặp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38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vai trò quản trị trong một hệ thống.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dmin là người quản lý và điều hành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Customer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là những cá nhân hoặc khách hàng sử dụng dịch vụ hoặc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 phẩm được cung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website.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Accountant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Personel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gặp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nào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100" spc="3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kern="100" spc="3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202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331d350e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331d350e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417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331d350e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331d350e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331d350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331d350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771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331d350e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331d350e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331d350e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331d350e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331d350e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d331d350e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331d350e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331d350e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331d350e6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d331d350e6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331d350e6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331d350e6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331d350e6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331d350e6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31d350e6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31d350e6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85156942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85156942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5451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65b074356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65b074356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9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84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Replica set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phép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chép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dữ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liệu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trên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nhiều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máy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đảm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bảo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tính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sẵn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có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và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độ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tin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cậy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cao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Sharding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phép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phân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chia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dữ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liệu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thành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các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phân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vùng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và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phân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phối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chúng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trên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nhiều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máy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chủ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giúp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cân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bằng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tải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và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tăng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khả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năng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xử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lý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MongoDB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hỗ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trợ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các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tính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năng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tìm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kiếm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đa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chiều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197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just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React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Virtual DOM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giúp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cả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thiện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hiệu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suất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=&gt;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Virtual DOM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là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một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bản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ảo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của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DOM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thực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tế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trong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bộ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nhớ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của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trình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duyệt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ReactJS so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sánh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sự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khác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biệt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giữa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Virtual DOM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và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DOM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thực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tế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đó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chỉ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cập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nhật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các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phần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của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giao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diện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cần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thay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đổi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thay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vì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cập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nhật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toàn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bộ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giao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diện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Điều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này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giúp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cải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thiện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tốc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độ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và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hiệu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suất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của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ứng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dụng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457200" lvl="1" indent="0" algn="just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8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558544" y="-125"/>
            <a:ext cx="953312" cy="5143625"/>
            <a:chOff x="1962000" y="-125"/>
            <a:chExt cx="953312" cy="5143625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363175" y="4253900"/>
            <a:ext cx="723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2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2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2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4692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2074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>
            <a:off x="2908100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-5400000">
            <a:off x="200" y="877900"/>
            <a:ext cx="658200" cy="6591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85175" y="766700"/>
            <a:ext cx="4486200" cy="3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Droid Serif"/>
              <a:buChar char="➝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⇾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sz="3000" i="1"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0" y="785283"/>
            <a:ext cx="659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“</a:t>
            </a:r>
            <a:endParaRPr sz="7200" b="1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3"/>
          </p:nvPr>
        </p:nvSpPr>
        <p:spPr>
          <a:xfrm>
            <a:off x="4049775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mpact">
  <p:cSld name="TITLE_ONLY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">
  <p:cSld name="TITLE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10"/>
          <p:cNvGrpSpPr/>
          <p:nvPr/>
        </p:nvGrpSpPr>
        <p:grpSpPr>
          <a:xfrm rot="10800000" flipH="1">
            <a:off x="4095344" y="-125"/>
            <a:ext cx="953312" cy="5143625"/>
            <a:chOff x="1962000" y="-125"/>
            <a:chExt cx="953312" cy="5143625"/>
          </a:xfrm>
        </p:grpSpPr>
        <p:sp>
          <p:nvSpPr>
            <p:cNvPr id="89" name="Google Shape;89;p10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0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0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0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➝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⇾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>
              <a:buNone/>
              <a:defRPr sz="12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roid-seri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1001fonts.com/pontano-sans-font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ctrTitle"/>
          </p:nvPr>
        </p:nvSpPr>
        <p:spPr>
          <a:xfrm>
            <a:off x="4572000" y="1657350"/>
            <a:ext cx="391449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Báo cáo</a:t>
            </a:r>
            <a:br>
              <a:rPr lang="e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Đồ án tốt nghiệp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NTU">
            <a:extLst>
              <a:ext uri="{FF2B5EF4-FFF2-40B4-BE49-F238E27FC236}">
                <a16:creationId xmlns:a16="http://schemas.microsoft.com/office/drawing/2014/main" id="{94372F65-8DC1-C99D-269C-3EB0C43A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1262"/>
            <a:ext cx="997527" cy="89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3;p36">
            <a:extLst>
              <a:ext uri="{FF2B5EF4-FFF2-40B4-BE49-F238E27FC236}">
                <a16:creationId xmlns:a16="http://schemas.microsoft.com/office/drawing/2014/main" id="{DF210706-EA12-9B12-7900-923A885493E4}"/>
              </a:ext>
            </a:extLst>
          </p:cNvPr>
          <p:cNvSpPr txBox="1">
            <a:spLocks/>
          </p:cNvSpPr>
          <p:nvPr/>
        </p:nvSpPr>
        <p:spPr>
          <a:xfrm>
            <a:off x="5646613" y="699982"/>
            <a:ext cx="3497387" cy="40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None/>
              <a:defRPr sz="2400" b="1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TRƯỜNG ĐẠI HỌC NHA TRANG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4"/>
                </a:solidFill>
              </a:rPr>
              <a:t>KHOA CÔNG NGHỆ THÔNG TIN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19EFF-2D1B-CA52-856D-C2DA3CAEE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3584863" cy="5143500"/>
          </a:xfrm>
          <a:prstGeom prst="rect">
            <a:avLst/>
          </a:prstGeom>
        </p:spPr>
      </p:pic>
      <p:sp>
        <p:nvSpPr>
          <p:cNvPr id="11" name="Google Shape;121;p14">
            <a:extLst>
              <a:ext uri="{FF2B5EF4-FFF2-40B4-BE49-F238E27FC236}">
                <a16:creationId xmlns:a16="http://schemas.microsoft.com/office/drawing/2014/main" id="{831862F5-7C5E-2601-A2D8-51F8799C3245}"/>
              </a:ext>
            </a:extLst>
          </p:cNvPr>
          <p:cNvSpPr txBox="1">
            <a:spLocks/>
          </p:cNvSpPr>
          <p:nvPr/>
        </p:nvSpPr>
        <p:spPr>
          <a:xfrm>
            <a:off x="4572000" y="3402437"/>
            <a:ext cx="448887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1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1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1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1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1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1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1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1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1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1600" u="sng" dirty="0" err="1">
                <a:solidFill>
                  <a:schemeClr val="bg1">
                    <a:lumMod val="95000"/>
                  </a:schemeClr>
                </a:solidFill>
              </a:rPr>
              <a:t>Đề</a:t>
            </a:r>
            <a:r>
              <a:rPr lang="en-US" sz="1600" u="sng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u="sng" dirty="0" err="1">
                <a:solidFill>
                  <a:schemeClr val="bg1">
                    <a:lumMod val="95000"/>
                  </a:schemeClr>
                </a:solidFill>
              </a:rPr>
              <a:t>tài</a:t>
            </a:r>
            <a:r>
              <a:rPr lang="en-US" sz="1600" u="sng" dirty="0">
                <a:solidFill>
                  <a:schemeClr val="bg1">
                    <a:lumMod val="95000"/>
                  </a:schemeClr>
                </a:solidFill>
              </a:rPr>
              <a:t>: </a:t>
            </a:r>
            <a:br>
              <a:rPr lang="en-US" sz="2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b="1" kern="100" dirty="0">
                <a:effectLst/>
                <a:latin typeface="Bahnschrift SemiBold SemiConden" panose="020B0502040204020203" pitchFamily="34" charset="0"/>
                <a:ea typeface="Calibri" panose="020F0502020204030204" pitchFamily="34" charset="0"/>
              </a:rPr>
              <a:t>TÌM HIỂU NODEJS PLATFORM, </a:t>
            </a:r>
          </a:p>
          <a:p>
            <a:r>
              <a:rPr lang="en-US" sz="2000" b="1" kern="100" dirty="0">
                <a:effectLst/>
                <a:latin typeface="Bahnschrift SemiBold SemiConden" panose="020B0502040204020203" pitchFamily="34" charset="0"/>
                <a:ea typeface="Calibri" panose="020F0502020204030204" pitchFamily="34" charset="0"/>
              </a:rPr>
              <a:t>XÂY DỰNG WEBSITE BÁN ĐỒ BẢO HỘ LAO ĐỘNG TẠI CÔNG TY BẢO HỘ LAO ĐỘNG DƯƠNG CHÂU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ctrTitle"/>
          </p:nvPr>
        </p:nvSpPr>
        <p:spPr>
          <a:xfrm>
            <a:off x="3035839" y="122932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Giải quyết bài toán</a:t>
            </a:r>
            <a:endParaRPr dirty="0"/>
          </a:p>
        </p:txBody>
      </p:sp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2" name="Google Shape;370;p37">
            <a:extLst>
              <a:ext uri="{FF2B5EF4-FFF2-40B4-BE49-F238E27FC236}">
                <a16:creationId xmlns:a16="http://schemas.microsoft.com/office/drawing/2014/main" id="{0078F23B-BC3B-E669-AA4C-ADDB1CF00BE9}"/>
              </a:ext>
            </a:extLst>
          </p:cNvPr>
          <p:cNvSpPr txBox="1">
            <a:spLocks/>
          </p:cNvSpPr>
          <p:nvPr/>
        </p:nvSpPr>
        <p:spPr>
          <a:xfrm>
            <a:off x="3273552" y="813832"/>
            <a:ext cx="5301300" cy="57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Phân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tích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hệ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thống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370;p37">
            <a:extLst>
              <a:ext uri="{FF2B5EF4-FFF2-40B4-BE49-F238E27FC236}">
                <a16:creationId xmlns:a16="http://schemas.microsoft.com/office/drawing/2014/main" id="{6E5A0163-1B61-201C-2AA8-AE27A3F16504}"/>
              </a:ext>
            </a:extLst>
          </p:cNvPr>
          <p:cNvSpPr txBox="1">
            <a:spLocks/>
          </p:cNvSpPr>
          <p:nvPr/>
        </p:nvSpPr>
        <p:spPr>
          <a:xfrm>
            <a:off x="3273552" y="1389264"/>
            <a:ext cx="5870448" cy="43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en-US" sz="1800" dirty="0" err="1"/>
              <a:t>Các</a:t>
            </a:r>
            <a:r>
              <a:rPr lang="en-US" sz="1800" dirty="0"/>
              <a:t> actor </a:t>
            </a:r>
            <a:r>
              <a:rPr lang="en-US" sz="1800" dirty="0" err="1"/>
              <a:t>chính</a:t>
            </a:r>
            <a:r>
              <a:rPr lang="en-US" sz="18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D7E0D-D31C-A96A-C4DA-702B2A633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94" y="2151150"/>
            <a:ext cx="4361815" cy="15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2" name="Google Shape;370;p37">
            <a:extLst>
              <a:ext uri="{FF2B5EF4-FFF2-40B4-BE49-F238E27FC236}">
                <a16:creationId xmlns:a16="http://schemas.microsoft.com/office/drawing/2014/main" id="{0078F23B-BC3B-E669-AA4C-ADDB1CF00BE9}"/>
              </a:ext>
            </a:extLst>
          </p:cNvPr>
          <p:cNvSpPr txBox="1">
            <a:spLocks/>
          </p:cNvSpPr>
          <p:nvPr/>
        </p:nvSpPr>
        <p:spPr>
          <a:xfrm>
            <a:off x="3170682" y="116602"/>
            <a:ext cx="5301300" cy="57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Phân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tích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hệ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thống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370;p37">
            <a:extLst>
              <a:ext uri="{FF2B5EF4-FFF2-40B4-BE49-F238E27FC236}">
                <a16:creationId xmlns:a16="http://schemas.microsoft.com/office/drawing/2014/main" id="{6E5A0163-1B61-201C-2AA8-AE27A3F16504}"/>
              </a:ext>
            </a:extLst>
          </p:cNvPr>
          <p:cNvSpPr txBox="1">
            <a:spLocks/>
          </p:cNvSpPr>
          <p:nvPr/>
        </p:nvSpPr>
        <p:spPr>
          <a:xfrm>
            <a:off x="3350006" y="692034"/>
            <a:ext cx="5870448" cy="43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en-US" sz="1800" dirty="0" err="1"/>
              <a:t>Sơ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UseCase</a:t>
            </a:r>
            <a:r>
              <a:rPr lang="en-US" sz="1800" dirty="0"/>
              <a:t> </a:t>
            </a: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quát</a:t>
            </a:r>
            <a:r>
              <a:rPr lang="en-US" sz="18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DC28A-663C-78F6-1815-391CD052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52" y="1267466"/>
            <a:ext cx="5717539" cy="37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2" name="Google Shape;370;p37">
            <a:extLst>
              <a:ext uri="{FF2B5EF4-FFF2-40B4-BE49-F238E27FC236}">
                <a16:creationId xmlns:a16="http://schemas.microsoft.com/office/drawing/2014/main" id="{0078F23B-BC3B-E669-AA4C-ADDB1CF00BE9}"/>
              </a:ext>
            </a:extLst>
          </p:cNvPr>
          <p:cNvSpPr txBox="1">
            <a:spLocks/>
          </p:cNvSpPr>
          <p:nvPr/>
        </p:nvSpPr>
        <p:spPr>
          <a:xfrm>
            <a:off x="3170682" y="116602"/>
            <a:ext cx="5301300" cy="57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Phân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tích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hệ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thống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370;p37">
            <a:extLst>
              <a:ext uri="{FF2B5EF4-FFF2-40B4-BE49-F238E27FC236}">
                <a16:creationId xmlns:a16="http://schemas.microsoft.com/office/drawing/2014/main" id="{6E5A0163-1B61-201C-2AA8-AE27A3F16504}"/>
              </a:ext>
            </a:extLst>
          </p:cNvPr>
          <p:cNvSpPr txBox="1">
            <a:spLocks/>
          </p:cNvSpPr>
          <p:nvPr/>
        </p:nvSpPr>
        <p:spPr>
          <a:xfrm>
            <a:off x="3350006" y="692034"/>
            <a:ext cx="5870448" cy="43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en-US" sz="1800" dirty="0" err="1"/>
              <a:t>Sơ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UseCase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Customer: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F3113-272D-947B-0B2D-C8FFED67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06" y="1129669"/>
            <a:ext cx="5402580" cy="38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2" name="Google Shape;370;p37">
            <a:extLst>
              <a:ext uri="{FF2B5EF4-FFF2-40B4-BE49-F238E27FC236}">
                <a16:creationId xmlns:a16="http://schemas.microsoft.com/office/drawing/2014/main" id="{0078F23B-BC3B-E669-AA4C-ADDB1CF00BE9}"/>
              </a:ext>
            </a:extLst>
          </p:cNvPr>
          <p:cNvSpPr txBox="1">
            <a:spLocks/>
          </p:cNvSpPr>
          <p:nvPr/>
        </p:nvSpPr>
        <p:spPr>
          <a:xfrm>
            <a:off x="3170682" y="116602"/>
            <a:ext cx="5301300" cy="57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Phân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tích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hệ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thống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370;p37">
            <a:extLst>
              <a:ext uri="{FF2B5EF4-FFF2-40B4-BE49-F238E27FC236}">
                <a16:creationId xmlns:a16="http://schemas.microsoft.com/office/drawing/2014/main" id="{6E5A0163-1B61-201C-2AA8-AE27A3F16504}"/>
              </a:ext>
            </a:extLst>
          </p:cNvPr>
          <p:cNvSpPr txBox="1">
            <a:spLocks/>
          </p:cNvSpPr>
          <p:nvPr/>
        </p:nvSpPr>
        <p:spPr>
          <a:xfrm>
            <a:off x="3350006" y="692034"/>
            <a:ext cx="5870448" cy="43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en-US" sz="1800" dirty="0" err="1"/>
              <a:t>Sơ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UseCase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Admin: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08F62-776B-0906-5499-819A5CE5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682" y="1116845"/>
            <a:ext cx="5663191" cy="391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8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2" name="Google Shape;370;p37">
            <a:extLst>
              <a:ext uri="{FF2B5EF4-FFF2-40B4-BE49-F238E27FC236}">
                <a16:creationId xmlns:a16="http://schemas.microsoft.com/office/drawing/2014/main" id="{0078F23B-BC3B-E669-AA4C-ADDB1CF00BE9}"/>
              </a:ext>
            </a:extLst>
          </p:cNvPr>
          <p:cNvSpPr txBox="1">
            <a:spLocks/>
          </p:cNvSpPr>
          <p:nvPr/>
        </p:nvSpPr>
        <p:spPr>
          <a:xfrm>
            <a:off x="3170682" y="116602"/>
            <a:ext cx="5301300" cy="57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Phân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tích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hệ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thống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370;p37">
            <a:extLst>
              <a:ext uri="{FF2B5EF4-FFF2-40B4-BE49-F238E27FC236}">
                <a16:creationId xmlns:a16="http://schemas.microsoft.com/office/drawing/2014/main" id="{6E5A0163-1B61-201C-2AA8-AE27A3F16504}"/>
              </a:ext>
            </a:extLst>
          </p:cNvPr>
          <p:cNvSpPr txBox="1">
            <a:spLocks/>
          </p:cNvSpPr>
          <p:nvPr/>
        </p:nvSpPr>
        <p:spPr>
          <a:xfrm>
            <a:off x="3350006" y="692034"/>
            <a:ext cx="5870448" cy="43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en-US" sz="1800" dirty="0" err="1"/>
              <a:t>Sơ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UseCase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Accoutant</a:t>
            </a:r>
            <a:r>
              <a:rPr lang="en-US" sz="18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8D18D-6885-7C67-EEAB-9CDAC7EF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123" y="1267466"/>
            <a:ext cx="5436108" cy="36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2" name="Google Shape;370;p37">
            <a:extLst>
              <a:ext uri="{FF2B5EF4-FFF2-40B4-BE49-F238E27FC236}">
                <a16:creationId xmlns:a16="http://schemas.microsoft.com/office/drawing/2014/main" id="{0078F23B-BC3B-E669-AA4C-ADDB1CF00BE9}"/>
              </a:ext>
            </a:extLst>
          </p:cNvPr>
          <p:cNvSpPr txBox="1">
            <a:spLocks/>
          </p:cNvSpPr>
          <p:nvPr/>
        </p:nvSpPr>
        <p:spPr>
          <a:xfrm>
            <a:off x="3170682" y="116602"/>
            <a:ext cx="5301300" cy="57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Phân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tích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hệ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thống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370;p37">
            <a:extLst>
              <a:ext uri="{FF2B5EF4-FFF2-40B4-BE49-F238E27FC236}">
                <a16:creationId xmlns:a16="http://schemas.microsoft.com/office/drawing/2014/main" id="{6E5A0163-1B61-201C-2AA8-AE27A3F16504}"/>
              </a:ext>
            </a:extLst>
          </p:cNvPr>
          <p:cNvSpPr txBox="1">
            <a:spLocks/>
          </p:cNvSpPr>
          <p:nvPr/>
        </p:nvSpPr>
        <p:spPr>
          <a:xfrm>
            <a:off x="3350006" y="692034"/>
            <a:ext cx="5870448" cy="43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en-US" sz="1800" dirty="0" err="1"/>
              <a:t>Sơ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UseCase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Personel</a:t>
            </a:r>
            <a:r>
              <a:rPr lang="en-US" sz="18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09719-9DB6-FD34-73B9-4B5C3FFB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06" y="1705101"/>
            <a:ext cx="539003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05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FC86-40EE-3A2F-8685-F17DFFD4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28C35-00C3-58FF-6C79-3E8A7856F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9AAE5-5A3E-BDE0-FBD6-B389F295A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074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về đề tài</a:t>
            </a:r>
            <a:endParaRPr dirty="0"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985175" y="766700"/>
            <a:ext cx="4486200" cy="3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</a:t>
            </a:r>
            <a:r>
              <a:rPr lang="en">
                <a:solidFill>
                  <a:schemeClr val="accent4"/>
                </a:solidFill>
              </a:rPr>
              <a:t>inspiration </a:t>
            </a:r>
            <a:r>
              <a:rPr lang="en"/>
              <a:t>and to invoke philosophical thoughts from the reader.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3" name="Google Shape;153;p18" descr="buildings2.jpg"/>
          <p:cNvPicPr preferRelativeResize="0"/>
          <p:nvPr/>
        </p:nvPicPr>
        <p:blipFill rotWithShape="1">
          <a:blip r:embed="rId3">
            <a:alphaModFix/>
          </a:blip>
          <a:srcRect l="71384" r="7018"/>
          <a:stretch/>
        </p:blipFill>
        <p:spPr>
          <a:xfrm>
            <a:off x="7169200" y="0"/>
            <a:ext cx="1974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61" name="Google Shape;161;p19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0" y="0"/>
            <a:ext cx="1974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16A3E0"/>
                </a:solidFill>
              </a:rPr>
              <a:t>Hello!</a:t>
            </a:r>
            <a:endParaRPr sz="6000" dirty="0">
              <a:solidFill>
                <a:srgbClr val="16A3E0"/>
              </a:solidFill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Nguyễn Thành Lãnh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22 </a:t>
            </a:r>
            <a:r>
              <a:rPr lang="en-US" dirty="0" err="1"/>
              <a:t>tuổi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61_CNTT-1, Khoa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Nha</a:t>
            </a:r>
            <a:r>
              <a:rPr lang="en-US" dirty="0"/>
              <a:t> Trang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ctrTitle" idx="4294967295"/>
          </p:nvPr>
        </p:nvSpPr>
        <p:spPr>
          <a:xfrm>
            <a:off x="685800" y="2878750"/>
            <a:ext cx="65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Big concept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4294967295"/>
          </p:nvPr>
        </p:nvSpPr>
        <p:spPr>
          <a:xfrm>
            <a:off x="685800" y="3944950"/>
            <a:ext cx="471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6068197" y="2435701"/>
            <a:ext cx="218604" cy="2087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20"/>
          <p:cNvGrpSpPr/>
          <p:nvPr/>
        </p:nvGrpSpPr>
        <p:grpSpPr>
          <a:xfrm>
            <a:off x="5725192" y="493180"/>
            <a:ext cx="1478365" cy="1478741"/>
            <a:chOff x="6654650" y="3665275"/>
            <a:chExt cx="409100" cy="409125"/>
          </a:xfrm>
        </p:grpSpPr>
        <p:sp>
          <p:nvSpPr>
            <p:cNvPr id="170" name="Google Shape;170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20"/>
          <p:cNvSpPr/>
          <p:nvPr/>
        </p:nvSpPr>
        <p:spPr>
          <a:xfrm rot="2467125">
            <a:off x="4799065" y="658833"/>
            <a:ext cx="303745" cy="29005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 rot="-1609080">
            <a:off x="5338909" y="1128184"/>
            <a:ext cx="218605" cy="2087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 rot="2926152">
            <a:off x="7230014" y="1548701"/>
            <a:ext cx="163711" cy="1563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 rot="-1609210">
            <a:off x="7270041" y="862993"/>
            <a:ext cx="83659" cy="798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 rot="1056990">
            <a:off x="4094029" y="1826100"/>
            <a:ext cx="883248" cy="883313"/>
            <a:chOff x="570875" y="4322250"/>
            <a:chExt cx="443300" cy="443325"/>
          </a:xfrm>
        </p:grpSpPr>
        <p:sp>
          <p:nvSpPr>
            <p:cNvPr id="178" name="Google Shape;178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90" name="Google Shape;190;p21" descr="photo-1483560403379-e98150f47baa"/>
          <p:cNvPicPr preferRelativeResize="0"/>
          <p:nvPr/>
        </p:nvPicPr>
        <p:blipFill rotWithShape="1">
          <a:blip r:embed="rId3">
            <a:alphaModFix/>
          </a:blip>
          <a:srcRect l="33875" r="40528"/>
          <a:stretch/>
        </p:blipFill>
        <p:spPr>
          <a:xfrm>
            <a:off x="7169200" y="0"/>
            <a:ext cx="1974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  <a:endParaRPr dirty="0"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3"/>
          </p:nvPr>
        </p:nvSpPr>
        <p:spPr>
          <a:xfrm>
            <a:off x="4049775" y="1409500"/>
            <a:ext cx="17088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00" name="Google Shape;200;p22" descr="create_0009__lzctgpjyge-gaelle-marcel.jpg"/>
          <p:cNvPicPr preferRelativeResize="0"/>
          <p:nvPr/>
        </p:nvPicPr>
        <p:blipFill rotWithShape="1">
          <a:blip r:embed="rId3">
            <a:alphaModFix/>
          </a:blip>
          <a:srcRect l="36941" r="41461"/>
          <a:stretch/>
        </p:blipFill>
        <p:spPr>
          <a:xfrm>
            <a:off x="7169200" y="0"/>
            <a:ext cx="1974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 idx="4294967295"/>
          </p:nvPr>
        </p:nvSpPr>
        <p:spPr>
          <a:xfrm>
            <a:off x="441225" y="4298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4" name="Google Shape;214;p24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21" name="Google Shape;221;p25" descr="photo-1468233748640-b31327627610"/>
          <p:cNvPicPr preferRelativeResize="0"/>
          <p:nvPr/>
        </p:nvPicPr>
        <p:blipFill rotWithShape="1">
          <a:blip r:embed="rId3">
            <a:alphaModFix/>
          </a:blip>
          <a:srcRect l="27733" r="27729"/>
          <a:stretch/>
        </p:blipFill>
        <p:spPr>
          <a:xfrm>
            <a:off x="7169200" y="0"/>
            <a:ext cx="197479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5"/>
          <p:cNvGrpSpPr/>
          <p:nvPr/>
        </p:nvGrpSpPr>
        <p:grpSpPr>
          <a:xfrm>
            <a:off x="595409" y="1542379"/>
            <a:ext cx="3168933" cy="3157509"/>
            <a:chOff x="3618600" y="537300"/>
            <a:chExt cx="4271950" cy="4256550"/>
          </a:xfrm>
        </p:grpSpPr>
        <p:sp>
          <p:nvSpPr>
            <p:cNvPr id="223" name="Google Shape;223;p25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Item 1</a:t>
              </a:r>
              <a:endParaRPr sz="12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Item 2</a:t>
              </a:r>
              <a:endParaRPr sz="12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Item 3</a:t>
              </a:r>
              <a:endParaRPr sz="12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Item 4</a:t>
              </a:r>
              <a:endParaRPr sz="12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227" name="Google Shape;227;p25"/>
          <p:cNvSpPr/>
          <p:nvPr/>
        </p:nvSpPr>
        <p:spPr>
          <a:xfrm>
            <a:off x="1398585" y="2339766"/>
            <a:ext cx="1562700" cy="156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THE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CONCEPT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1501606" y="2438522"/>
            <a:ext cx="1356600" cy="13566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34" name="Google Shape;234;p26"/>
          <p:cNvGraphicFramePr/>
          <p:nvPr/>
        </p:nvGraphicFramePr>
        <p:xfrm>
          <a:off x="588500" y="1564481"/>
          <a:ext cx="4225100" cy="2807200"/>
        </p:xfrm>
        <a:graphic>
          <a:graphicData uri="http://schemas.openxmlformats.org/drawingml/2006/table">
            <a:tbl>
              <a:tblPr>
                <a:noFill/>
                <a:tableStyleId>{19903496-287D-423C-82F4-E860BFBEE7D4}</a:tableStyleId>
              </a:tblPr>
              <a:tblGrid>
                <a:gridCol w="105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36" name="Google Shape;236;p26" descr="photo-1485056275338-73391179709e"/>
          <p:cNvPicPr preferRelativeResize="0"/>
          <p:nvPr/>
        </p:nvPicPr>
        <p:blipFill rotWithShape="1">
          <a:blip r:embed="rId3">
            <a:alphaModFix/>
          </a:blip>
          <a:srcRect l="47270" r="27134"/>
          <a:stretch/>
        </p:blipFill>
        <p:spPr>
          <a:xfrm>
            <a:off x="7169200" y="0"/>
            <a:ext cx="1974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514725" y="1018775"/>
            <a:ext cx="7505224" cy="357532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 idx="4294967295"/>
          </p:nvPr>
        </p:nvSpPr>
        <p:spPr>
          <a:xfrm>
            <a:off x="457200" y="136175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1857525" y="1856550"/>
            <a:ext cx="591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our office</a:t>
            </a:r>
            <a:endParaRPr sz="8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1124950" y="2243900"/>
            <a:ext cx="102300" cy="1023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2636925" y="3707750"/>
            <a:ext cx="102300" cy="1023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3625525" y="1989250"/>
            <a:ext cx="102300" cy="1023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6250400" y="2484525"/>
            <a:ext cx="102300" cy="1023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4182975" y="3984475"/>
            <a:ext cx="102300" cy="1023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6825900" y="4016550"/>
            <a:ext cx="102300" cy="1023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50"/>
            <a:ext cx="6370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</a:rPr>
              <a:t>89,526,124</a:t>
            </a:r>
            <a:endParaRPr sz="9600">
              <a:solidFill>
                <a:schemeClr val="accent3"/>
              </a:solidFill>
            </a:endParaRPr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370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Whoa! That’s a big number, aren’t you proud?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6737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89,526,124$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673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64" name="Google Shape;264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3"/>
            <a:ext cx="6737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4294967295"/>
          </p:nvPr>
        </p:nvSpPr>
        <p:spPr>
          <a:xfrm>
            <a:off x="685800" y="3964001"/>
            <a:ext cx="673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66" name="Google Shape;26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47"/>
            <a:ext cx="6737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5"/>
            <a:ext cx="673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507476" y="541561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báo cáo</a:t>
            </a:r>
            <a:endParaRPr dirty="0"/>
          </a:p>
        </p:txBody>
      </p:sp>
      <p:sp>
        <p:nvSpPr>
          <p:cNvPr id="437" name="Google Shape;437;p41"/>
          <p:cNvSpPr/>
          <p:nvPr/>
        </p:nvSpPr>
        <p:spPr>
          <a:xfrm>
            <a:off x="-3293918" y="2622530"/>
            <a:ext cx="13903036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-3293918" y="2621030"/>
            <a:ext cx="13903036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41"/>
          <p:cNvGrpSpPr/>
          <p:nvPr/>
        </p:nvGrpSpPr>
        <p:grpSpPr>
          <a:xfrm>
            <a:off x="2722570" y="1929312"/>
            <a:ext cx="473400" cy="473400"/>
            <a:chOff x="1786339" y="1703401"/>
            <a:chExt cx="473400" cy="473400"/>
          </a:xfrm>
        </p:grpSpPr>
        <p:sp>
          <p:nvSpPr>
            <p:cNvPr id="440" name="Google Shape;440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42" name="Google Shape;442;p41"/>
          <p:cNvGrpSpPr/>
          <p:nvPr/>
        </p:nvGrpSpPr>
        <p:grpSpPr>
          <a:xfrm>
            <a:off x="5704206" y="1929312"/>
            <a:ext cx="473400" cy="473400"/>
            <a:chOff x="3814414" y="1703401"/>
            <a:chExt cx="473400" cy="473400"/>
          </a:xfrm>
        </p:grpSpPr>
        <p:sp>
          <p:nvSpPr>
            <p:cNvPr id="443" name="Google Shape;443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48" name="Google Shape;448;p41"/>
          <p:cNvGrpSpPr/>
          <p:nvPr/>
        </p:nvGrpSpPr>
        <p:grpSpPr>
          <a:xfrm>
            <a:off x="7385402" y="3878705"/>
            <a:ext cx="473400" cy="473400"/>
            <a:chOff x="6880814" y="3576300"/>
            <a:chExt cx="473400" cy="473400"/>
          </a:xfrm>
        </p:grpSpPr>
        <p:sp>
          <p:nvSpPr>
            <p:cNvPr id="449" name="Google Shape;449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1" name="Google Shape;451;p41"/>
          <p:cNvGrpSpPr/>
          <p:nvPr/>
        </p:nvGrpSpPr>
        <p:grpSpPr>
          <a:xfrm>
            <a:off x="4179448" y="3875813"/>
            <a:ext cx="473400" cy="473400"/>
            <a:chOff x="4852739" y="3576300"/>
            <a:chExt cx="473400" cy="473400"/>
          </a:xfrm>
        </p:grpSpPr>
        <p:sp>
          <p:nvSpPr>
            <p:cNvPr id="452" name="Google Shape;452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1156681" y="3875813"/>
            <a:ext cx="473400" cy="473400"/>
            <a:chOff x="2824664" y="3576300"/>
            <a:chExt cx="473400" cy="473400"/>
          </a:xfrm>
        </p:grpSpPr>
        <p:sp>
          <p:nvSpPr>
            <p:cNvPr id="455" name="Google Shape;455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60" name="Google Shape;460;p41"/>
          <p:cNvSpPr txBox="1"/>
          <p:nvPr/>
        </p:nvSpPr>
        <p:spPr>
          <a:xfrm>
            <a:off x="671190" y="4463561"/>
            <a:ext cx="144438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Giới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thiệu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về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đề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tài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" name="Google Shape;460;p41">
            <a:extLst>
              <a:ext uri="{FF2B5EF4-FFF2-40B4-BE49-F238E27FC236}">
                <a16:creationId xmlns:a16="http://schemas.microsoft.com/office/drawing/2014/main" id="{63282152-E370-F0C5-3592-C7CE82D693D5}"/>
              </a:ext>
            </a:extLst>
          </p:cNvPr>
          <p:cNvSpPr txBox="1"/>
          <p:nvPr/>
        </p:nvSpPr>
        <p:spPr>
          <a:xfrm>
            <a:off x="2202462" y="1451738"/>
            <a:ext cx="14947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Các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công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nghệ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được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sử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dụng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" name="Google Shape;460;p41">
            <a:extLst>
              <a:ext uri="{FF2B5EF4-FFF2-40B4-BE49-F238E27FC236}">
                <a16:creationId xmlns:a16="http://schemas.microsoft.com/office/drawing/2014/main" id="{1F364949-954E-7F43-BA30-749F4F9F5938}"/>
              </a:ext>
            </a:extLst>
          </p:cNvPr>
          <p:cNvSpPr txBox="1"/>
          <p:nvPr/>
        </p:nvSpPr>
        <p:spPr>
          <a:xfrm>
            <a:off x="3772947" y="4463561"/>
            <a:ext cx="128640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Giải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quyết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bài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toán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" name="Google Shape;460;p41">
            <a:extLst>
              <a:ext uri="{FF2B5EF4-FFF2-40B4-BE49-F238E27FC236}">
                <a16:creationId xmlns:a16="http://schemas.microsoft.com/office/drawing/2014/main" id="{60A5FB46-5435-5E7B-0211-2347B343BD6A}"/>
              </a:ext>
            </a:extLst>
          </p:cNvPr>
          <p:cNvSpPr txBox="1"/>
          <p:nvPr/>
        </p:nvSpPr>
        <p:spPr>
          <a:xfrm>
            <a:off x="5218715" y="1451738"/>
            <a:ext cx="144438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Kết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quả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đạt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được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" name="Google Shape;460;p41">
            <a:extLst>
              <a:ext uri="{FF2B5EF4-FFF2-40B4-BE49-F238E27FC236}">
                <a16:creationId xmlns:a16="http://schemas.microsoft.com/office/drawing/2014/main" id="{32561DA4-007E-8B2F-5611-67649700CD82}"/>
              </a:ext>
            </a:extLst>
          </p:cNvPr>
          <p:cNvSpPr txBox="1"/>
          <p:nvPr/>
        </p:nvSpPr>
        <p:spPr>
          <a:xfrm>
            <a:off x="6899911" y="4473456"/>
            <a:ext cx="144438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Kết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luận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2379246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 idx="4294967295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275" name="Google Shape;275;p30"/>
          <p:cNvCxnSpPr/>
          <p:nvPr/>
        </p:nvCxnSpPr>
        <p:spPr>
          <a:xfrm>
            <a:off x="-4800" y="2823849"/>
            <a:ext cx="819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6" name="Google Shape;276;p30"/>
          <p:cNvSpPr/>
          <p:nvPr/>
        </p:nvSpPr>
        <p:spPr>
          <a:xfrm>
            <a:off x="1697022" y="2636035"/>
            <a:ext cx="375300" cy="375600"/>
          </a:xfrm>
          <a:prstGeom prst="donut">
            <a:avLst>
              <a:gd name="adj" fmla="val 2410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30"/>
          <p:cNvCxnSpPr/>
          <p:nvPr/>
        </p:nvCxnSpPr>
        <p:spPr>
          <a:xfrm rot="10800000">
            <a:off x="1884837" y="2073173"/>
            <a:ext cx="0" cy="78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8" name="Google Shape;278;p30"/>
          <p:cNvSpPr/>
          <p:nvPr/>
        </p:nvSpPr>
        <p:spPr>
          <a:xfrm>
            <a:off x="3906669" y="2636035"/>
            <a:ext cx="375300" cy="375600"/>
          </a:xfrm>
          <a:prstGeom prst="donut">
            <a:avLst>
              <a:gd name="adj" fmla="val 241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6116048" y="2636035"/>
            <a:ext cx="375300" cy="375600"/>
          </a:xfrm>
          <a:prstGeom prst="donut">
            <a:avLst>
              <a:gd name="adj" fmla="val 2410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Google Shape;280;p30"/>
          <p:cNvCxnSpPr/>
          <p:nvPr/>
        </p:nvCxnSpPr>
        <p:spPr>
          <a:xfrm>
            <a:off x="4094350" y="2781194"/>
            <a:ext cx="0" cy="78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1" name="Google Shape;281;p30"/>
          <p:cNvCxnSpPr/>
          <p:nvPr/>
        </p:nvCxnSpPr>
        <p:spPr>
          <a:xfrm rot="10800000">
            <a:off x="6303863" y="2073173"/>
            <a:ext cx="0" cy="78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2" name="Google Shape;282;p30"/>
          <p:cNvSpPr txBox="1"/>
          <p:nvPr/>
        </p:nvSpPr>
        <p:spPr>
          <a:xfrm>
            <a:off x="1326094" y="171767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first</a:t>
            </a:r>
            <a:endParaRPr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3535607" y="3517696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second</a:t>
            </a:r>
            <a:endParaRPr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5745120" y="171767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last</a:t>
            </a:r>
            <a:endParaRPr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3"/>
          </p:nvPr>
        </p:nvSpPr>
        <p:spPr>
          <a:xfrm>
            <a:off x="4049775" y="14095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94" name="Google Shape;294;p31" descr="photo-1472491235688-bdc81a63246e"/>
          <p:cNvPicPr preferRelativeResize="0"/>
          <p:nvPr/>
        </p:nvPicPr>
        <p:blipFill rotWithShape="1">
          <a:blip r:embed="rId3">
            <a:alphaModFix/>
          </a:blip>
          <a:srcRect l="41152" r="33251"/>
          <a:stretch/>
        </p:blipFill>
        <p:spPr>
          <a:xfrm>
            <a:off x="7169200" y="0"/>
            <a:ext cx="1974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>
            <a:spLocks noGrp="1"/>
          </p:cNvSpPr>
          <p:nvPr>
            <p:ph type="body" idx="1"/>
          </p:nvPr>
        </p:nvSpPr>
        <p:spPr>
          <a:xfrm>
            <a:off x="457200" y="30097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96" name="Google Shape;296;p31"/>
          <p:cNvSpPr txBox="1">
            <a:spLocks noGrp="1"/>
          </p:cNvSpPr>
          <p:nvPr>
            <p:ph type="body" idx="2"/>
          </p:nvPr>
        </p:nvSpPr>
        <p:spPr>
          <a:xfrm>
            <a:off x="2253487" y="30097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7" name="Google Shape;297;p31"/>
          <p:cNvSpPr txBox="1">
            <a:spLocks noGrp="1"/>
          </p:cNvSpPr>
          <p:nvPr>
            <p:ph type="body" idx="3"/>
          </p:nvPr>
        </p:nvSpPr>
        <p:spPr>
          <a:xfrm>
            <a:off x="4049775" y="3009700"/>
            <a:ext cx="1708800" cy="15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>
            <a:spLocks noGrp="1"/>
          </p:cNvSpPr>
          <p:nvPr>
            <p:ph type="body" idx="1"/>
          </p:nvPr>
        </p:nvSpPr>
        <p:spPr>
          <a:xfrm>
            <a:off x="363175" y="4253900"/>
            <a:ext cx="723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2D5A"/>
                </a:solidFill>
              </a:rPr>
              <a:t>You can insert graphs from Excel or Google Sheets</a:t>
            </a:r>
            <a:endParaRPr>
              <a:solidFill>
                <a:srgbClr val="162D5A"/>
              </a:solidFill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304" name="Google Shape;304;p32"/>
          <p:cNvCxnSpPr/>
          <p:nvPr/>
        </p:nvCxnSpPr>
        <p:spPr>
          <a:xfrm>
            <a:off x="429775" y="1074699"/>
            <a:ext cx="620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429775" y="1784181"/>
            <a:ext cx="620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2"/>
          <p:cNvCxnSpPr/>
          <p:nvPr/>
        </p:nvCxnSpPr>
        <p:spPr>
          <a:xfrm>
            <a:off x="429775" y="2493663"/>
            <a:ext cx="620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2"/>
          <p:cNvCxnSpPr/>
          <p:nvPr/>
        </p:nvCxnSpPr>
        <p:spPr>
          <a:xfrm>
            <a:off x="429775" y="3203146"/>
            <a:ext cx="620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2"/>
          <p:cNvCxnSpPr/>
          <p:nvPr/>
        </p:nvCxnSpPr>
        <p:spPr>
          <a:xfrm>
            <a:off x="429775" y="3934526"/>
            <a:ext cx="6201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32"/>
          <p:cNvSpPr txBox="1"/>
          <p:nvPr/>
        </p:nvSpPr>
        <p:spPr>
          <a:xfrm>
            <a:off x="429775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4000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3000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2000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1000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961104" y="2380936"/>
            <a:ext cx="2001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1230283" y="1986873"/>
            <a:ext cx="2001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2"/>
          <p:cNvSpPr/>
          <p:nvPr/>
        </p:nvSpPr>
        <p:spPr>
          <a:xfrm>
            <a:off x="1499463" y="2493663"/>
            <a:ext cx="2001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2462715" y="2694726"/>
            <a:ext cx="2001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2731894" y="2096343"/>
            <a:ext cx="2001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2"/>
          <p:cNvSpPr/>
          <p:nvPr/>
        </p:nvSpPr>
        <p:spPr>
          <a:xfrm>
            <a:off x="3001074" y="1229023"/>
            <a:ext cx="2001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3964326" y="2140118"/>
            <a:ext cx="2001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2"/>
          <p:cNvSpPr/>
          <p:nvPr/>
        </p:nvSpPr>
        <p:spPr>
          <a:xfrm>
            <a:off x="4233505" y="1074575"/>
            <a:ext cx="2001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4502685" y="2322561"/>
            <a:ext cx="2001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5465937" y="2753100"/>
            <a:ext cx="2001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5735116" y="1293618"/>
            <a:ext cx="2001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6004296" y="1607408"/>
            <a:ext cx="2001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Mobile project</a:t>
            </a:r>
            <a:endParaRPr sz="2400" b="1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 dirty="0">
              <a:solidFill>
                <a:srgbClr val="FFFFFF"/>
              </a:solidFill>
            </a:endParaRPr>
          </a:p>
        </p:txBody>
      </p:sp>
      <p:grpSp>
        <p:nvGrpSpPr>
          <p:cNvPr id="328" name="Google Shape;328;p33"/>
          <p:cNvGrpSpPr/>
          <p:nvPr/>
        </p:nvGrpSpPr>
        <p:grpSpPr>
          <a:xfrm>
            <a:off x="4191925" y="373572"/>
            <a:ext cx="2119546" cy="4396359"/>
            <a:chOff x="2547150" y="238125"/>
            <a:chExt cx="2525675" cy="5238750"/>
          </a:xfrm>
        </p:grpSpPr>
        <p:sp>
          <p:nvSpPr>
            <p:cNvPr id="329" name="Google Shape;329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3" name="Google Shape;333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23825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39" name="Google Shape;339;p34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Tablet project</a:t>
            </a:r>
            <a:endParaRPr sz="2400" b="1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994902" y="465959"/>
            <a:ext cx="2736410" cy="4222433"/>
            <a:chOff x="2112475" y="238125"/>
            <a:chExt cx="3395050" cy="5238750"/>
          </a:xfrm>
        </p:grpSpPr>
        <p:sp>
          <p:nvSpPr>
            <p:cNvPr id="341" name="Google Shape;341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4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Desktop project</a:t>
            </a:r>
            <a:endParaRPr sz="2400" b="1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>
            <a:off x="3157874" y="1849779"/>
            <a:ext cx="4542205" cy="2661224"/>
            <a:chOff x="1177450" y="241631"/>
            <a:chExt cx="6173152" cy="3616776"/>
          </a:xfrm>
        </p:grpSpPr>
        <p:sp>
          <p:nvSpPr>
            <p:cNvPr id="353" name="Google Shape;353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7" name="Google Shape;357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665050" y="199650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Thanks!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➝"/>
            </a:pPr>
            <a:r>
              <a:rPr lang="en" dirty="0"/>
              <a:t>@username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 dirty="0"/>
              <a:t>user@mail.me</a:t>
            </a:r>
            <a:endParaRPr dirty="0"/>
          </a:p>
        </p:txBody>
      </p:sp>
      <p:pic>
        <p:nvPicPr>
          <p:cNvPr id="365" name="Google Shape;365;p36" descr="5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8700" y="0"/>
            <a:ext cx="23097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371" name="Google Shape;371;p37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Presentation template by </a:t>
            </a:r>
            <a:r>
              <a:rPr lang="en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➝"/>
            </a:pPr>
            <a:r>
              <a:rPr lang="en"/>
              <a:t>Photographs by </a:t>
            </a:r>
            <a:r>
              <a:rPr lang="en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2" name="Google Shape;372;p37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8" name="Google Shape;378;p3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➝"/>
            </a:pPr>
            <a:r>
              <a:rPr lang="en" sz="1400"/>
              <a:t>Titles: </a:t>
            </a:r>
            <a:r>
              <a:rPr lang="en" sz="1400" b="1"/>
              <a:t>Droid serif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➝"/>
            </a:pPr>
            <a:r>
              <a:rPr lang="en" sz="1400"/>
              <a:t>Body copy: </a:t>
            </a:r>
            <a:r>
              <a:rPr lang="en" sz="1400" b="1"/>
              <a:t>Pontano Sans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https://www.fontsquirrel.com/fonts/droid-serif</a:t>
            </a:r>
            <a:endParaRPr sz="1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http://www.1001fonts.com/pontano-sans-font.html</a:t>
            </a:r>
            <a:endParaRPr sz="1400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solidFill>
                <a:srgbClr val="162D5A"/>
              </a:solidFill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7364925" y="964875"/>
            <a:ext cx="1558200" cy="3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709450" y="2151150"/>
            <a:ext cx="560015" cy="8482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ctrTitle"/>
          </p:nvPr>
        </p:nvSpPr>
        <p:spPr>
          <a:xfrm>
            <a:off x="3035839" y="122932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256;p28">
            <a:extLst>
              <a:ext uri="{FF2B5EF4-FFF2-40B4-BE49-F238E27FC236}">
                <a16:creationId xmlns:a16="http://schemas.microsoft.com/office/drawing/2014/main" id="{ECFABB38-E430-02C9-16C3-E31A574EBD29}"/>
              </a:ext>
            </a:extLst>
          </p:cNvPr>
          <p:cNvSpPr txBox="1">
            <a:spLocks/>
          </p:cNvSpPr>
          <p:nvPr/>
        </p:nvSpPr>
        <p:spPr>
          <a:xfrm>
            <a:off x="3244797" y="813832"/>
            <a:ext cx="5559137" cy="378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➝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⇾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just">
              <a:spcAft>
                <a:spcPts val="1800"/>
              </a:spcAft>
              <a:buNone/>
            </a:pPr>
            <a:r>
              <a:rPr lang="en-US" sz="1600" b="1" u="sng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Lý do </a:t>
            </a:r>
            <a:r>
              <a:rPr lang="en-US" sz="1600" b="1" u="sng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chọn</a:t>
            </a:r>
            <a:r>
              <a:rPr lang="en-US" sz="1600" b="1" u="sng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u="sng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đề</a:t>
            </a:r>
            <a:r>
              <a:rPr lang="en-US" sz="1600" b="1" u="sng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u="sng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tài</a:t>
            </a:r>
            <a:r>
              <a:rPr lang="en-US" sz="1600" b="1" u="sng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: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Với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sự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phát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triển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của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thương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mại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điện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tử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và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xu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hướng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mua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bán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của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người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dân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.</a:t>
            </a:r>
          </a:p>
          <a:p>
            <a:pPr marL="742950" lvl="1" indent="-285750" algn="just"/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Nhu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cầu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website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thương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mại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điện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tử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(e-commerce)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ngày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càng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tăng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cao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kh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chợ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truyền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thống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ngày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càng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ít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. </a:t>
            </a: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Chuyển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đổi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số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mua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bán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hàng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hóa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góp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phần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đơn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giản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hóa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trao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đổi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giữa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người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bán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người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mua</a:t>
            </a:r>
            <a:endParaRPr lang="en-US" dirty="0">
              <a:solidFill>
                <a:schemeClr val="bg1">
                  <a:lumMod val="95000"/>
                </a:schemeClr>
              </a:solidFill>
              <a:latin typeface="Pontano Sans" panose="020B0604020202020204" charset="0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Tăng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cường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khả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tiếp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cận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sản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phẩm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.</a:t>
            </a: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Phương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tiện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thanh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toán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hiện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quả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dạng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.</a:t>
            </a:r>
          </a:p>
          <a:p>
            <a:pPr marL="742950" lvl="1" indent="-285750" algn="just"/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Pontano Sans" panose="020B0604020202020204" charset="0"/>
                <a:ea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2732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3" name="Google Shape;393;p40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6941286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DEC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6348951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NOV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5756616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OCT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5164281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SEP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98" name="Google Shape;398;p40"/>
          <p:cNvSpPr/>
          <p:nvPr/>
        </p:nvSpPr>
        <p:spPr>
          <a:xfrm>
            <a:off x="4571947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AUG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99" name="Google Shape;399;p40"/>
          <p:cNvSpPr/>
          <p:nvPr/>
        </p:nvSpPr>
        <p:spPr>
          <a:xfrm>
            <a:off x="3979612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JUL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00" name="Google Shape;400;p40"/>
          <p:cNvSpPr/>
          <p:nvPr/>
        </p:nvSpPr>
        <p:spPr>
          <a:xfrm>
            <a:off x="3387277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JUN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2794943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MAY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02" name="Google Shape;402;p40"/>
          <p:cNvSpPr/>
          <p:nvPr/>
        </p:nvSpPr>
        <p:spPr>
          <a:xfrm>
            <a:off x="2202608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APR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03" name="Google Shape;403;p40"/>
          <p:cNvSpPr/>
          <p:nvPr/>
        </p:nvSpPr>
        <p:spPr>
          <a:xfrm>
            <a:off x="1610273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MAR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1017939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FEB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05" name="Google Shape;405;p40"/>
          <p:cNvSpPr/>
          <p:nvPr/>
        </p:nvSpPr>
        <p:spPr>
          <a:xfrm>
            <a:off x="425604" y="2755950"/>
            <a:ext cx="7383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JAN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0" y="2755950"/>
            <a:ext cx="5718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7" name="Google Shape;407;p40"/>
          <p:cNvCxnSpPr/>
          <p:nvPr/>
        </p:nvCxnSpPr>
        <p:spPr>
          <a:xfrm rot="10800000">
            <a:off x="69000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40"/>
          <p:cNvSpPr txBox="1"/>
          <p:nvPr/>
        </p:nvSpPr>
        <p:spPr>
          <a:xfrm>
            <a:off x="653190" y="172720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09" name="Google Shape;409;p40"/>
          <p:cNvCxnSpPr/>
          <p:nvPr/>
        </p:nvCxnSpPr>
        <p:spPr>
          <a:xfrm rot="10800000">
            <a:off x="187562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40"/>
          <p:cNvSpPr txBox="1"/>
          <p:nvPr/>
        </p:nvSpPr>
        <p:spPr>
          <a:xfrm>
            <a:off x="1840169" y="172720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11" name="Google Shape;411;p40"/>
          <p:cNvCxnSpPr/>
          <p:nvPr/>
        </p:nvCxnSpPr>
        <p:spPr>
          <a:xfrm rot="10800000">
            <a:off x="306125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40"/>
          <p:cNvSpPr txBox="1"/>
          <p:nvPr/>
        </p:nvSpPr>
        <p:spPr>
          <a:xfrm>
            <a:off x="3027148" y="172720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13" name="Google Shape;413;p40"/>
          <p:cNvCxnSpPr/>
          <p:nvPr/>
        </p:nvCxnSpPr>
        <p:spPr>
          <a:xfrm rot="10800000">
            <a:off x="424688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40"/>
          <p:cNvSpPr txBox="1"/>
          <p:nvPr/>
        </p:nvSpPr>
        <p:spPr>
          <a:xfrm>
            <a:off x="4214127" y="172720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15" name="Google Shape;415;p40"/>
          <p:cNvCxnSpPr/>
          <p:nvPr/>
        </p:nvCxnSpPr>
        <p:spPr>
          <a:xfrm rot="10800000">
            <a:off x="543250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40"/>
          <p:cNvSpPr txBox="1"/>
          <p:nvPr/>
        </p:nvSpPr>
        <p:spPr>
          <a:xfrm>
            <a:off x="5401106" y="172720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17" name="Google Shape;417;p40"/>
          <p:cNvCxnSpPr/>
          <p:nvPr/>
        </p:nvCxnSpPr>
        <p:spPr>
          <a:xfrm rot="10800000">
            <a:off x="661813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40"/>
          <p:cNvSpPr txBox="1"/>
          <p:nvPr/>
        </p:nvSpPr>
        <p:spPr>
          <a:xfrm>
            <a:off x="6588085" y="172720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19" name="Google Shape;419;p40"/>
          <p:cNvCxnSpPr/>
          <p:nvPr/>
        </p:nvCxnSpPr>
        <p:spPr>
          <a:xfrm rot="10800000">
            <a:off x="129192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40"/>
          <p:cNvSpPr txBox="1"/>
          <p:nvPr/>
        </p:nvSpPr>
        <p:spPr>
          <a:xfrm>
            <a:off x="1228981" y="364815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21" name="Google Shape;421;p40"/>
          <p:cNvCxnSpPr/>
          <p:nvPr/>
        </p:nvCxnSpPr>
        <p:spPr>
          <a:xfrm rot="10800000">
            <a:off x="247754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40"/>
          <p:cNvSpPr txBox="1"/>
          <p:nvPr/>
        </p:nvSpPr>
        <p:spPr>
          <a:xfrm>
            <a:off x="2422828" y="364815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23" name="Google Shape;423;p40"/>
          <p:cNvCxnSpPr/>
          <p:nvPr/>
        </p:nvCxnSpPr>
        <p:spPr>
          <a:xfrm rot="10800000">
            <a:off x="366317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40"/>
          <p:cNvSpPr txBox="1"/>
          <p:nvPr/>
        </p:nvSpPr>
        <p:spPr>
          <a:xfrm>
            <a:off x="3616675" y="364815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25" name="Google Shape;425;p40"/>
          <p:cNvCxnSpPr/>
          <p:nvPr/>
        </p:nvCxnSpPr>
        <p:spPr>
          <a:xfrm rot="10800000">
            <a:off x="484880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6" name="Google Shape;426;p40"/>
          <p:cNvSpPr txBox="1"/>
          <p:nvPr/>
        </p:nvSpPr>
        <p:spPr>
          <a:xfrm>
            <a:off x="4810523" y="364815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27" name="Google Shape;427;p40"/>
          <p:cNvCxnSpPr/>
          <p:nvPr/>
        </p:nvCxnSpPr>
        <p:spPr>
          <a:xfrm rot="10800000">
            <a:off x="603442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8" name="Google Shape;428;p40"/>
          <p:cNvSpPr txBox="1"/>
          <p:nvPr/>
        </p:nvSpPr>
        <p:spPr>
          <a:xfrm>
            <a:off x="6004370" y="3648150"/>
            <a:ext cx="112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29" name="Google Shape;429;p40"/>
          <p:cNvCxnSpPr/>
          <p:nvPr/>
        </p:nvCxnSpPr>
        <p:spPr>
          <a:xfrm rot="10800000">
            <a:off x="722005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0" name="Google Shape;430;p40"/>
          <p:cNvSpPr txBox="1"/>
          <p:nvPr/>
        </p:nvSpPr>
        <p:spPr>
          <a:xfrm>
            <a:off x="7186144" y="3648150"/>
            <a:ext cx="92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507476" y="541561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báo cáo</a:t>
            </a:r>
            <a:endParaRPr dirty="0"/>
          </a:p>
        </p:txBody>
      </p:sp>
      <p:sp>
        <p:nvSpPr>
          <p:cNvPr id="437" name="Google Shape;437;p41"/>
          <p:cNvSpPr/>
          <p:nvPr/>
        </p:nvSpPr>
        <p:spPr>
          <a:xfrm>
            <a:off x="-3293918" y="2622530"/>
            <a:ext cx="13903036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-3293918" y="2621030"/>
            <a:ext cx="13903036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41"/>
          <p:cNvGrpSpPr/>
          <p:nvPr/>
        </p:nvGrpSpPr>
        <p:grpSpPr>
          <a:xfrm>
            <a:off x="2722570" y="1929312"/>
            <a:ext cx="473400" cy="473400"/>
            <a:chOff x="1786339" y="1703401"/>
            <a:chExt cx="473400" cy="473400"/>
          </a:xfrm>
        </p:grpSpPr>
        <p:sp>
          <p:nvSpPr>
            <p:cNvPr id="440" name="Google Shape;440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42" name="Google Shape;442;p41"/>
          <p:cNvGrpSpPr/>
          <p:nvPr/>
        </p:nvGrpSpPr>
        <p:grpSpPr>
          <a:xfrm>
            <a:off x="5704206" y="1929312"/>
            <a:ext cx="473400" cy="473400"/>
            <a:chOff x="3814414" y="1703401"/>
            <a:chExt cx="473400" cy="473400"/>
          </a:xfrm>
        </p:grpSpPr>
        <p:sp>
          <p:nvSpPr>
            <p:cNvPr id="443" name="Google Shape;443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48" name="Google Shape;448;p41"/>
          <p:cNvGrpSpPr/>
          <p:nvPr/>
        </p:nvGrpSpPr>
        <p:grpSpPr>
          <a:xfrm>
            <a:off x="7385402" y="3878705"/>
            <a:ext cx="473400" cy="473400"/>
            <a:chOff x="6880814" y="3576300"/>
            <a:chExt cx="473400" cy="473400"/>
          </a:xfrm>
        </p:grpSpPr>
        <p:sp>
          <p:nvSpPr>
            <p:cNvPr id="449" name="Google Shape;449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1" name="Google Shape;451;p41"/>
          <p:cNvGrpSpPr/>
          <p:nvPr/>
        </p:nvGrpSpPr>
        <p:grpSpPr>
          <a:xfrm>
            <a:off x="4179448" y="3875813"/>
            <a:ext cx="473400" cy="473400"/>
            <a:chOff x="4852739" y="3576300"/>
            <a:chExt cx="473400" cy="473400"/>
          </a:xfrm>
        </p:grpSpPr>
        <p:sp>
          <p:nvSpPr>
            <p:cNvPr id="452" name="Google Shape;452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1156681" y="3875813"/>
            <a:ext cx="473400" cy="473400"/>
            <a:chOff x="2824664" y="3576300"/>
            <a:chExt cx="473400" cy="473400"/>
          </a:xfrm>
        </p:grpSpPr>
        <p:sp>
          <p:nvSpPr>
            <p:cNvPr id="455" name="Google Shape;455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60" name="Google Shape;460;p41"/>
          <p:cNvSpPr txBox="1"/>
          <p:nvPr/>
        </p:nvSpPr>
        <p:spPr>
          <a:xfrm>
            <a:off x="671190" y="4463561"/>
            <a:ext cx="144438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Giới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thiệu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về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đề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tài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" name="Google Shape;460;p41">
            <a:extLst>
              <a:ext uri="{FF2B5EF4-FFF2-40B4-BE49-F238E27FC236}">
                <a16:creationId xmlns:a16="http://schemas.microsoft.com/office/drawing/2014/main" id="{63282152-E370-F0C5-3592-C7CE82D693D5}"/>
              </a:ext>
            </a:extLst>
          </p:cNvPr>
          <p:cNvSpPr txBox="1"/>
          <p:nvPr/>
        </p:nvSpPr>
        <p:spPr>
          <a:xfrm>
            <a:off x="2202462" y="1451738"/>
            <a:ext cx="14947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Các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công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nghệ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được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sử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dụng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" name="Google Shape;460;p41">
            <a:extLst>
              <a:ext uri="{FF2B5EF4-FFF2-40B4-BE49-F238E27FC236}">
                <a16:creationId xmlns:a16="http://schemas.microsoft.com/office/drawing/2014/main" id="{1F364949-954E-7F43-BA30-749F4F9F5938}"/>
              </a:ext>
            </a:extLst>
          </p:cNvPr>
          <p:cNvSpPr txBox="1"/>
          <p:nvPr/>
        </p:nvSpPr>
        <p:spPr>
          <a:xfrm>
            <a:off x="3772947" y="4463561"/>
            <a:ext cx="128640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Giải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quyết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bài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toán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" name="Google Shape;460;p41">
            <a:extLst>
              <a:ext uri="{FF2B5EF4-FFF2-40B4-BE49-F238E27FC236}">
                <a16:creationId xmlns:a16="http://schemas.microsoft.com/office/drawing/2014/main" id="{60A5FB46-5435-5E7B-0211-2347B343BD6A}"/>
              </a:ext>
            </a:extLst>
          </p:cNvPr>
          <p:cNvSpPr txBox="1"/>
          <p:nvPr/>
        </p:nvSpPr>
        <p:spPr>
          <a:xfrm>
            <a:off x="5218715" y="1451738"/>
            <a:ext cx="144438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Kết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quả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</a:p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đạt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được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" name="Google Shape;460;p41">
            <a:extLst>
              <a:ext uri="{FF2B5EF4-FFF2-40B4-BE49-F238E27FC236}">
                <a16:creationId xmlns:a16="http://schemas.microsoft.com/office/drawing/2014/main" id="{32561DA4-007E-8B2F-5611-67649700CD82}"/>
              </a:ext>
            </a:extLst>
          </p:cNvPr>
          <p:cNvSpPr txBox="1"/>
          <p:nvPr/>
        </p:nvSpPr>
        <p:spPr>
          <a:xfrm>
            <a:off x="6899911" y="4473456"/>
            <a:ext cx="144438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Kết</a:t>
            </a:r>
            <a:r>
              <a:rPr lang="en-US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luận</a:t>
            </a:r>
            <a:endParaRPr lang="en-US" sz="16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8" name="Google Shape;468;p42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aphicFrame>
        <p:nvGraphicFramePr>
          <p:cNvPr id="469" name="Google Shape;469;p42"/>
          <p:cNvGraphicFramePr/>
          <p:nvPr/>
        </p:nvGraphicFramePr>
        <p:xfrm>
          <a:off x="575175" y="1564481"/>
          <a:ext cx="7179700" cy="3108250"/>
        </p:xfrm>
        <a:graphic>
          <a:graphicData uri="http://schemas.openxmlformats.org/drawingml/2006/table">
            <a:tbl>
              <a:tblPr>
                <a:noFill/>
                <a:tableStyleId>{19903496-287D-423C-82F4-E860BFBEE7D4}</a:tableStyleId>
              </a:tblPr>
              <a:tblGrid>
                <a:gridCol w="123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5" name="Google Shape;475;p43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558975" y="1482550"/>
            <a:ext cx="3595200" cy="135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STRENGTHS</a:t>
            </a:r>
            <a:endParaRPr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4302846" y="1482550"/>
            <a:ext cx="3595200" cy="135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WEAKNESSES</a:t>
            </a:r>
            <a:endParaRPr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558975" y="2985540"/>
            <a:ext cx="3595200" cy="135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Black is the color of ebony and of outer space</a:t>
            </a:r>
            <a:endParaRPr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OPPORTUNITIES</a:t>
            </a:r>
            <a:endParaRPr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4302846" y="2985540"/>
            <a:ext cx="3595200" cy="135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White is the color of milk and fresh snow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THREATS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3122112" y="1803053"/>
            <a:ext cx="2066100" cy="2065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3"/>
          <p:cNvSpPr/>
          <p:nvPr/>
        </p:nvSpPr>
        <p:spPr>
          <a:xfrm rot="5400000">
            <a:off x="3271008" y="1802903"/>
            <a:ext cx="2065800" cy="2066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3"/>
          <p:cNvSpPr/>
          <p:nvPr/>
        </p:nvSpPr>
        <p:spPr>
          <a:xfrm rot="10800000">
            <a:off x="3270858" y="1953249"/>
            <a:ext cx="2066100" cy="2065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3"/>
          <p:cNvSpPr/>
          <p:nvPr/>
        </p:nvSpPr>
        <p:spPr>
          <a:xfrm rot="-5400000">
            <a:off x="3122262" y="1953099"/>
            <a:ext cx="2065800" cy="2066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/>
          <p:nvPr/>
        </p:nvSpPr>
        <p:spPr>
          <a:xfrm>
            <a:off x="3597734" y="2233983"/>
            <a:ext cx="267106" cy="387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roid Serif"/>
              </a:rPr>
              <a:t>S</a:t>
            </a:r>
          </a:p>
        </p:txBody>
      </p:sp>
      <p:sp>
        <p:nvSpPr>
          <p:cNvPr id="485" name="Google Shape;485;p43"/>
          <p:cNvSpPr/>
          <p:nvPr/>
        </p:nvSpPr>
        <p:spPr>
          <a:xfrm>
            <a:off x="4465792" y="2240581"/>
            <a:ext cx="563245" cy="3768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roid Serif"/>
              </a:rPr>
              <a:t>W</a:t>
            </a:r>
          </a:p>
        </p:txBody>
      </p:sp>
      <p:sp>
        <p:nvSpPr>
          <p:cNvPr id="486" name="Google Shape;486;p43"/>
          <p:cNvSpPr/>
          <p:nvPr/>
        </p:nvSpPr>
        <p:spPr>
          <a:xfrm>
            <a:off x="3568173" y="3179602"/>
            <a:ext cx="357373" cy="3879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roid Serif"/>
              </a:rPr>
              <a:t>O</a:t>
            </a:r>
          </a:p>
        </p:txBody>
      </p:sp>
      <p:sp>
        <p:nvSpPr>
          <p:cNvPr id="487" name="Google Shape;487;p43"/>
          <p:cNvSpPr/>
          <p:nvPr/>
        </p:nvSpPr>
        <p:spPr>
          <a:xfrm>
            <a:off x="4563449" y="3186200"/>
            <a:ext cx="334146" cy="3768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roid Serif"/>
              </a:rPr>
              <a:t>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54963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Business Model Canvas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493" name="Google Shape;493;p44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94" name="Google Shape;494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Key Activities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800" b="1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Key Resources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Value Propositions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Customer Relationships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Channels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Customer Segments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Key Partners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800" b="1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01" name="Google Shape;501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Cost Structure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Revenue Streams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07" name="Google Shape;507;p44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08" name="Google Shape;508;p44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0" name="Google Shape;510;p44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1" name="Google Shape;511;p44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12" name="Google Shape;512;p44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5" name="Google Shape;515;p44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16" name="Google Shape;516;p44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1" name="Google Shape;521;p44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22" name="Google Shape;522;p4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33" name="Google Shape;533;p45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534" name="Google Shape;534;p45"/>
          <p:cNvGrpSpPr/>
          <p:nvPr/>
        </p:nvGrpSpPr>
        <p:grpSpPr>
          <a:xfrm>
            <a:off x="554437" y="1561097"/>
            <a:ext cx="3189157" cy="2867114"/>
            <a:chOff x="3778727" y="4460423"/>
            <a:chExt cx="720160" cy="647438"/>
          </a:xfrm>
        </p:grpSpPr>
        <p:sp>
          <p:nvSpPr>
            <p:cNvPr id="535" name="Google Shape;535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cxnSp>
        <p:nvCxnSpPr>
          <p:cNvPr id="542" name="Google Shape;542;p45"/>
          <p:cNvCxnSpPr/>
          <p:nvPr/>
        </p:nvCxnSpPr>
        <p:spPr>
          <a:xfrm>
            <a:off x="3673054" y="2035838"/>
            <a:ext cx="934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3" name="Google Shape;543;p45"/>
          <p:cNvSpPr txBox="1"/>
          <p:nvPr/>
        </p:nvSpPr>
        <p:spPr>
          <a:xfrm>
            <a:off x="4661657" y="1883769"/>
            <a:ext cx="2463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44" name="Google Shape;544;p45"/>
          <p:cNvCxnSpPr/>
          <p:nvPr/>
        </p:nvCxnSpPr>
        <p:spPr>
          <a:xfrm>
            <a:off x="3535458" y="2461528"/>
            <a:ext cx="1071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5" name="Google Shape;545;p45"/>
          <p:cNvSpPr txBox="1"/>
          <p:nvPr/>
        </p:nvSpPr>
        <p:spPr>
          <a:xfrm>
            <a:off x="4661657" y="2309451"/>
            <a:ext cx="2463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46" name="Google Shape;546;p45"/>
          <p:cNvCxnSpPr/>
          <p:nvPr/>
        </p:nvCxnSpPr>
        <p:spPr>
          <a:xfrm>
            <a:off x="3339925" y="2887219"/>
            <a:ext cx="1267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7" name="Google Shape;547;p45"/>
          <p:cNvSpPr txBox="1"/>
          <p:nvPr/>
        </p:nvSpPr>
        <p:spPr>
          <a:xfrm>
            <a:off x="4661657" y="2735132"/>
            <a:ext cx="2463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>
            <a:off x="3173361" y="3312887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9" name="Google Shape;549;p45"/>
          <p:cNvSpPr txBox="1"/>
          <p:nvPr/>
        </p:nvSpPr>
        <p:spPr>
          <a:xfrm>
            <a:off x="4661657" y="3160814"/>
            <a:ext cx="2463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50" name="Google Shape;550;p45"/>
          <p:cNvCxnSpPr/>
          <p:nvPr/>
        </p:nvCxnSpPr>
        <p:spPr>
          <a:xfrm>
            <a:off x="2992301" y="3738577"/>
            <a:ext cx="16149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5"/>
          <p:cNvSpPr txBox="1"/>
          <p:nvPr/>
        </p:nvSpPr>
        <p:spPr>
          <a:xfrm>
            <a:off x="4661657" y="3586495"/>
            <a:ext cx="2463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52" name="Google Shape;552;p45"/>
          <p:cNvCxnSpPr/>
          <p:nvPr/>
        </p:nvCxnSpPr>
        <p:spPr>
          <a:xfrm>
            <a:off x="2804015" y="4164246"/>
            <a:ext cx="1795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5"/>
          <p:cNvSpPr txBox="1"/>
          <p:nvPr/>
        </p:nvSpPr>
        <p:spPr>
          <a:xfrm>
            <a:off x="4661657" y="4012177"/>
            <a:ext cx="2463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59" name="Google Shape;559;p46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60" name="Google Shape;560;p46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554550" y="1759975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1" name="Google Shape;561;p46"/>
          <p:cNvSpPr txBox="1"/>
          <p:nvPr/>
        </p:nvSpPr>
        <p:spPr>
          <a:xfrm>
            <a:off x="559388" y="3318883"/>
            <a:ext cx="143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Imani Jackson</a:t>
            </a:r>
            <a:br>
              <a:rPr lang="en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JOB TITLE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562" name="Google Shape;56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0755" y="1759975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3" name="Google Shape;563;p46"/>
          <p:cNvSpPr txBox="1"/>
          <p:nvPr/>
        </p:nvSpPr>
        <p:spPr>
          <a:xfrm>
            <a:off x="2465593" y="3318883"/>
            <a:ext cx="143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Marcos Galán</a:t>
            </a:r>
            <a:br>
              <a:rPr lang="en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JOB TITLE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564" name="Google Shape;564;p46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366960" y="1759975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5" name="Google Shape;565;p46"/>
          <p:cNvSpPr txBox="1"/>
          <p:nvPr/>
        </p:nvSpPr>
        <p:spPr>
          <a:xfrm>
            <a:off x="4371799" y="3318883"/>
            <a:ext cx="143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Ixchel Valdía</a:t>
            </a:r>
            <a:br>
              <a:rPr lang="en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JOB TITLE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566" name="Google Shape;566;p46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273165" y="1759975"/>
            <a:ext cx="1434000" cy="143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" name="Google Shape;567;p46"/>
          <p:cNvSpPr txBox="1"/>
          <p:nvPr/>
        </p:nvSpPr>
        <p:spPr>
          <a:xfrm>
            <a:off x="6278004" y="3318883"/>
            <a:ext cx="1434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Nils Årud</a:t>
            </a:r>
            <a:br>
              <a:rPr lang="en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JOB TITLE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5291400" cy="6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Competitor Matrix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573" name="Google Shape;573;p47"/>
          <p:cNvSpPr/>
          <p:nvPr/>
        </p:nvSpPr>
        <p:spPr>
          <a:xfrm>
            <a:off x="454554" y="683164"/>
            <a:ext cx="7586700" cy="388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47"/>
          <p:cNvGrpSpPr/>
          <p:nvPr/>
        </p:nvGrpSpPr>
        <p:grpSpPr>
          <a:xfrm>
            <a:off x="612620" y="683162"/>
            <a:ext cx="7270588" cy="3889516"/>
            <a:chOff x="638138" y="467100"/>
            <a:chExt cx="7867750" cy="4194000"/>
          </a:xfrm>
        </p:grpSpPr>
        <p:cxnSp>
          <p:nvCxnSpPr>
            <p:cNvPr id="575" name="Google Shape;575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1" name="Google Shape;621;p47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622" name="Google Shape;622;p47"/>
          <p:cNvGrpSpPr/>
          <p:nvPr/>
        </p:nvGrpSpPr>
        <p:grpSpPr>
          <a:xfrm>
            <a:off x="454546" y="845226"/>
            <a:ext cx="7586527" cy="3565398"/>
            <a:chOff x="467088" y="642474"/>
            <a:chExt cx="4194000" cy="3858239"/>
          </a:xfrm>
        </p:grpSpPr>
        <p:cxnSp>
          <p:nvCxnSpPr>
            <p:cNvPr id="623" name="Google Shape;623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45" name="Google Shape;645;p47"/>
          <p:cNvCxnSpPr/>
          <p:nvPr/>
        </p:nvCxnSpPr>
        <p:spPr>
          <a:xfrm>
            <a:off x="4247902" y="683164"/>
            <a:ext cx="0" cy="3889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46" name="Google Shape;646;p47"/>
          <p:cNvCxnSpPr/>
          <p:nvPr/>
        </p:nvCxnSpPr>
        <p:spPr>
          <a:xfrm>
            <a:off x="454554" y="2627935"/>
            <a:ext cx="75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47" name="Google Shape;647;p47"/>
          <p:cNvSpPr txBox="1"/>
          <p:nvPr/>
        </p:nvSpPr>
        <p:spPr>
          <a:xfrm rot="-5400000">
            <a:off x="-216300" y="2551505"/>
            <a:ext cx="11889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LOW VALUE 1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8" name="Google Shape;648;p47"/>
          <p:cNvSpPr txBox="1"/>
          <p:nvPr/>
        </p:nvSpPr>
        <p:spPr>
          <a:xfrm rot="5400000">
            <a:off x="7523250" y="2551630"/>
            <a:ext cx="11889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HIGH VALUE 1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9" name="Google Shape;649;p47"/>
          <p:cNvSpPr txBox="1"/>
          <p:nvPr/>
        </p:nvSpPr>
        <p:spPr>
          <a:xfrm>
            <a:off x="3653542" y="4572670"/>
            <a:ext cx="11889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LOW VALUE 2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50" name="Google Shape;650;p47"/>
          <p:cNvSpPr txBox="1"/>
          <p:nvPr/>
        </p:nvSpPr>
        <p:spPr>
          <a:xfrm>
            <a:off x="3653496" y="530399"/>
            <a:ext cx="1188900" cy="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HIGH VALUE 2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51" name="Google Shape;651;p47"/>
          <p:cNvSpPr/>
          <p:nvPr/>
        </p:nvSpPr>
        <p:spPr>
          <a:xfrm>
            <a:off x="6503451" y="1015055"/>
            <a:ext cx="924300" cy="92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Our company</a:t>
            </a:r>
            <a:endParaRPr sz="8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52" name="Google Shape;652;p47"/>
          <p:cNvSpPr/>
          <p:nvPr/>
        </p:nvSpPr>
        <p:spPr>
          <a:xfrm>
            <a:off x="2915739" y="1448343"/>
            <a:ext cx="809400" cy="80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53" name="Google Shape;653;p47"/>
          <p:cNvSpPr/>
          <p:nvPr/>
        </p:nvSpPr>
        <p:spPr>
          <a:xfrm>
            <a:off x="1300824" y="3459625"/>
            <a:ext cx="675000" cy="67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54" name="Google Shape;654;p47"/>
          <p:cNvSpPr/>
          <p:nvPr/>
        </p:nvSpPr>
        <p:spPr>
          <a:xfrm>
            <a:off x="5222761" y="2975766"/>
            <a:ext cx="675000" cy="675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55" name="Google Shape;655;p47"/>
          <p:cNvSpPr/>
          <p:nvPr/>
        </p:nvSpPr>
        <p:spPr>
          <a:xfrm>
            <a:off x="6055169" y="3392397"/>
            <a:ext cx="809400" cy="809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56" name="Google Shape;656;p47"/>
          <p:cNvSpPr/>
          <p:nvPr/>
        </p:nvSpPr>
        <p:spPr>
          <a:xfrm>
            <a:off x="4429811" y="773287"/>
            <a:ext cx="675000" cy="67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57" name="Google Shape;657;p47"/>
          <p:cNvSpPr/>
          <p:nvPr/>
        </p:nvSpPr>
        <p:spPr>
          <a:xfrm>
            <a:off x="1052564" y="1127079"/>
            <a:ext cx="431700" cy="431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63" name="Google Shape;663;p48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aphicFrame>
        <p:nvGraphicFramePr>
          <p:cNvPr id="664" name="Google Shape;664;p48"/>
          <p:cNvGraphicFramePr/>
          <p:nvPr/>
        </p:nvGraphicFramePr>
        <p:xfrm>
          <a:off x="5474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{DD46A73C-8E80-47D4-876D-4FF748EBC693}</a:tableStyleId>
              </a:tblPr>
              <a:tblGrid>
                <a:gridCol w="7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6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6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6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70" name="Google Shape;670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77" name="Google Shape;677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80" name="Google Shape;680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85" name="Google Shape;685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89" name="Google Shape;689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95" name="Google Shape;695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16" name="Google Shape;716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19" name="Google Shape;719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23" name="Google Shape;723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27" name="Google Shape;727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" name="Google Shape;735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36" name="Google Shape;736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39" name="Google Shape;73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42" name="Google Shape;742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45" name="Google Shape;745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48" name="Google Shape;748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53" name="Google Shape;753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56" name="Google Shape;756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61" name="Google Shape;761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64" name="Google Shape;764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70" name="Google Shape;770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73" name="Google Shape;773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79" name="Google Shape;779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85" name="Google Shape;785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93" name="Google Shape;793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96" name="Google Shape;796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99" name="Google Shape;799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03" name="Google Shape;803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06" name="Google Shape;806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12" name="Google Shape;812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17" name="Google Shape;817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20" name="Google Shape;820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3" name="Google Shape;823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24" name="Google Shape;824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27" name="Google Shape;827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33" name="Google Shape;833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36" name="Google Shape;836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41" name="Google Shape;841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45" name="Google Shape;845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48" name="Google Shape;848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52" name="Google Shape;852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58" name="Google Shape;858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61" name="Google Shape;861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6" name="Google Shape;866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" name="Google Shape;867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68" name="Google Shape;868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71" name="Google Shape;871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77" name="Google Shape;877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81" name="Google Shape;881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" name="Google Shape;887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88" name="Google Shape;888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2" name="Google Shape;892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93" name="Google Shape;893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98" name="Google Shape;898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04" name="Google Shape;904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08" name="Google Shape;908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12" name="Google Shape;912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18" name="Google Shape;918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24" name="Google Shape;924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27" name="Google Shape;927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4" name="Google Shape;934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35" name="Google Shape;935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49"/>
          <p:cNvGrpSpPr/>
          <p:nvPr/>
        </p:nvGrpSpPr>
        <p:grpSpPr>
          <a:xfrm>
            <a:off x="6359618" y="2410999"/>
            <a:ext cx="432570" cy="421334"/>
            <a:chOff x="5926225" y="921350"/>
            <a:chExt cx="517800" cy="504350"/>
          </a:xfrm>
        </p:grpSpPr>
        <p:sp>
          <p:nvSpPr>
            <p:cNvPr id="941" name="Google Shape;941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43" name="Google Shape;943;p49"/>
          <p:cNvSpPr/>
          <p:nvPr/>
        </p:nvSpPr>
        <p:spPr>
          <a:xfrm>
            <a:off x="6553538" y="2647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" name="Google Shape;944;p49"/>
          <p:cNvGrpSpPr/>
          <p:nvPr/>
        </p:nvGrpSpPr>
        <p:grpSpPr>
          <a:xfrm>
            <a:off x="7244605" y="2390379"/>
            <a:ext cx="432570" cy="421334"/>
            <a:chOff x="5926225" y="921350"/>
            <a:chExt cx="517800" cy="504350"/>
          </a:xfrm>
        </p:grpSpPr>
        <p:sp>
          <p:nvSpPr>
            <p:cNvPr id="945" name="Google Shape;945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" name="Google Shape;947;p49"/>
          <p:cNvSpPr/>
          <p:nvPr/>
        </p:nvSpPr>
        <p:spPr>
          <a:xfrm>
            <a:off x="7438526" y="2626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" name="Google Shape;948;p49"/>
          <p:cNvGrpSpPr/>
          <p:nvPr/>
        </p:nvGrpSpPr>
        <p:grpSpPr>
          <a:xfrm>
            <a:off x="6359885" y="3139421"/>
            <a:ext cx="1075937" cy="1047989"/>
            <a:chOff x="5926225" y="921350"/>
            <a:chExt cx="517800" cy="504350"/>
          </a:xfrm>
        </p:grpSpPr>
        <p:sp>
          <p:nvSpPr>
            <p:cNvPr id="949" name="Google Shape;949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49"/>
          <p:cNvSpPr/>
          <p:nvPr/>
        </p:nvSpPr>
        <p:spPr>
          <a:xfrm>
            <a:off x="6842198" y="3726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9"/>
          <p:cNvSpPr txBox="1"/>
          <p:nvPr/>
        </p:nvSpPr>
        <p:spPr>
          <a:xfrm>
            <a:off x="6248575" y="312075"/>
            <a:ext cx="17835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. 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This means that you can: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Resize them without losing quality.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fill color and opacity.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line color, width and style.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Isn’t that nice? :)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Examples: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953" name="Google Shape;953;p4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ctrTitle"/>
          </p:nvPr>
        </p:nvSpPr>
        <p:spPr>
          <a:xfrm>
            <a:off x="3035839" y="122932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4" name="Google Shape;256;p28">
            <a:extLst>
              <a:ext uri="{FF2B5EF4-FFF2-40B4-BE49-F238E27FC236}">
                <a16:creationId xmlns:a16="http://schemas.microsoft.com/office/drawing/2014/main" id="{ECFABB38-E430-02C9-16C3-E31A574EBD29}"/>
              </a:ext>
            </a:extLst>
          </p:cNvPr>
          <p:cNvSpPr txBox="1">
            <a:spLocks/>
          </p:cNvSpPr>
          <p:nvPr/>
        </p:nvSpPr>
        <p:spPr>
          <a:xfrm>
            <a:off x="3244797" y="813832"/>
            <a:ext cx="5559137" cy="411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➝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⇾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just">
              <a:spcAft>
                <a:spcPts val="1800"/>
              </a:spcAft>
              <a:buNone/>
            </a:pPr>
            <a:r>
              <a:rPr lang="en-US" sz="1600" b="1" u="sng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Giới</a:t>
            </a:r>
            <a:r>
              <a:rPr lang="en-US" sz="1600" b="1" u="sng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u="sng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thiệu</a:t>
            </a:r>
            <a:r>
              <a:rPr lang="en-US" sz="1600" b="1" u="sng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u="sng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về</a:t>
            </a:r>
            <a:r>
              <a:rPr lang="en-US" sz="1600" b="1" u="sng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u="sng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công</a:t>
            </a:r>
            <a:r>
              <a:rPr lang="en-US" sz="1600" b="1" u="sng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ty:</a:t>
            </a:r>
          </a:p>
          <a:p>
            <a:pPr marL="0" indent="0" algn="just">
              <a:spcAft>
                <a:spcPts val="1800"/>
              </a:spcAft>
              <a:buNone/>
            </a:pP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Công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ty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Bảo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hộ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lao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động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Dương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Châu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là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một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công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ty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chuyên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mua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bán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đồ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bảo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hộ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lao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động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,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có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đia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chỉ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tại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số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30,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đường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T4B,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phường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Tây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Thạnh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,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quận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Tân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Phú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,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thành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phố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Hồ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Chí Minh. </a:t>
            </a:r>
          </a:p>
          <a:p>
            <a:pPr marL="0" indent="0" algn="just">
              <a:spcAft>
                <a:spcPts val="1800"/>
              </a:spcAft>
              <a:buNone/>
            </a:pP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Khó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khăn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:</a:t>
            </a:r>
          </a:p>
          <a:p>
            <a:pPr marL="742950" lvl="1" indent="-285750" algn="just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Mua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bán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theo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phương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pháp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truyền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thống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Pontano Sans" panose="020B0604020202020204" charset="0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Khó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khăn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khách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hàng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muốn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xem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nhiều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loại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sản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phẩm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Pontano Sans" panose="020B0604020202020204" charset="0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Lượng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khách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hàng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còn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hạn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chế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Pontano Sans" panose="020B0604020202020204" charset="0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Khó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khăn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trong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qui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trình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khách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hàng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đặt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lô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hàng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sỉ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Pontano Sans" panose="020B0604020202020204" charset="0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Pontano Sans" panose="020B0604020202020204" charset="0"/>
                <a:ea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9173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50"/>
          <p:cNvGrpSpPr/>
          <p:nvPr/>
        </p:nvGrpSpPr>
        <p:grpSpPr>
          <a:xfrm>
            <a:off x="2906488" y="1550127"/>
            <a:ext cx="445718" cy="445753"/>
            <a:chOff x="3706812" y="1035050"/>
            <a:chExt cx="4792662" cy="4787899"/>
          </a:xfrm>
        </p:grpSpPr>
        <p:sp>
          <p:nvSpPr>
            <p:cNvPr id="959" name="Google Shape;959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50"/>
          <p:cNvGrpSpPr/>
          <p:nvPr/>
        </p:nvGrpSpPr>
        <p:grpSpPr>
          <a:xfrm>
            <a:off x="1626993" y="1550157"/>
            <a:ext cx="443331" cy="445437"/>
            <a:chOff x="1400175" y="1220787"/>
            <a:chExt cx="4473575" cy="4476750"/>
          </a:xfrm>
        </p:grpSpPr>
        <p:sp>
          <p:nvSpPr>
            <p:cNvPr id="966" name="Google Shape;966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50"/>
          <p:cNvGrpSpPr/>
          <p:nvPr/>
        </p:nvGrpSpPr>
        <p:grpSpPr>
          <a:xfrm>
            <a:off x="985646" y="1550171"/>
            <a:ext cx="446045" cy="445465"/>
            <a:chOff x="1649412" y="927100"/>
            <a:chExt cx="5011737" cy="5016500"/>
          </a:xfrm>
        </p:grpSpPr>
        <p:sp>
          <p:nvSpPr>
            <p:cNvPr id="971" name="Google Shape;971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50"/>
          <p:cNvGrpSpPr/>
          <p:nvPr/>
        </p:nvGrpSpPr>
        <p:grpSpPr>
          <a:xfrm>
            <a:off x="2265997" y="1550424"/>
            <a:ext cx="444870" cy="445286"/>
            <a:chOff x="1301750" y="920750"/>
            <a:chExt cx="5095875" cy="5100637"/>
          </a:xfrm>
        </p:grpSpPr>
        <p:sp>
          <p:nvSpPr>
            <p:cNvPr id="975" name="Google Shape;975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0" name="Google Shape;980;p50"/>
          <p:cNvGrpSpPr/>
          <p:nvPr/>
        </p:nvGrpSpPr>
        <p:grpSpPr>
          <a:xfrm>
            <a:off x="4189170" y="1550333"/>
            <a:ext cx="445621" cy="445591"/>
            <a:chOff x="5732756" y="2682276"/>
            <a:chExt cx="719905" cy="719856"/>
          </a:xfrm>
        </p:grpSpPr>
        <p:sp>
          <p:nvSpPr>
            <p:cNvPr id="981" name="Google Shape;981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50"/>
          <p:cNvGrpSpPr/>
          <p:nvPr/>
        </p:nvGrpSpPr>
        <p:grpSpPr>
          <a:xfrm>
            <a:off x="4830487" y="1550327"/>
            <a:ext cx="445627" cy="445604"/>
            <a:chOff x="6768809" y="2682265"/>
            <a:chExt cx="719915" cy="719877"/>
          </a:xfrm>
        </p:grpSpPr>
        <p:sp>
          <p:nvSpPr>
            <p:cNvPr id="985" name="Google Shape;985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50"/>
          <p:cNvGrpSpPr/>
          <p:nvPr/>
        </p:nvGrpSpPr>
        <p:grpSpPr>
          <a:xfrm>
            <a:off x="5471809" y="1550356"/>
            <a:ext cx="445753" cy="445545"/>
            <a:chOff x="7804870" y="2682313"/>
            <a:chExt cx="720118" cy="719782"/>
          </a:xfrm>
        </p:grpSpPr>
        <p:sp>
          <p:nvSpPr>
            <p:cNvPr id="990" name="Google Shape;990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50"/>
          <p:cNvGrpSpPr/>
          <p:nvPr/>
        </p:nvGrpSpPr>
        <p:grpSpPr>
          <a:xfrm>
            <a:off x="6113257" y="1550125"/>
            <a:ext cx="446293" cy="446006"/>
            <a:chOff x="8841135" y="2681940"/>
            <a:chExt cx="720990" cy="720527"/>
          </a:xfrm>
        </p:grpSpPr>
        <p:sp>
          <p:nvSpPr>
            <p:cNvPr id="996" name="Google Shape;996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50"/>
          <p:cNvGrpSpPr/>
          <p:nvPr/>
        </p:nvGrpSpPr>
        <p:grpSpPr>
          <a:xfrm>
            <a:off x="3547255" y="1550057"/>
            <a:ext cx="445260" cy="445260"/>
            <a:chOff x="4103687" y="1439862"/>
            <a:chExt cx="3986212" cy="3986211"/>
          </a:xfrm>
        </p:grpSpPr>
        <p:sp>
          <p:nvSpPr>
            <p:cNvPr id="1003" name="Google Shape;1003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50"/>
          <p:cNvGrpSpPr/>
          <p:nvPr/>
        </p:nvGrpSpPr>
        <p:grpSpPr>
          <a:xfrm>
            <a:off x="6755245" y="1550361"/>
            <a:ext cx="445803" cy="445535"/>
            <a:chOff x="9878272" y="2682320"/>
            <a:chExt cx="720199" cy="719767"/>
          </a:xfrm>
        </p:grpSpPr>
        <p:sp>
          <p:nvSpPr>
            <p:cNvPr id="1006" name="Google Shape;1006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50"/>
          <p:cNvGrpSpPr/>
          <p:nvPr/>
        </p:nvGrpSpPr>
        <p:grpSpPr>
          <a:xfrm>
            <a:off x="7396743" y="1550278"/>
            <a:ext cx="445700" cy="445701"/>
            <a:chOff x="10914618" y="2682187"/>
            <a:chExt cx="720033" cy="720033"/>
          </a:xfrm>
        </p:grpSpPr>
        <p:sp>
          <p:nvSpPr>
            <p:cNvPr id="1010" name="Google Shape;1010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50"/>
          <p:cNvGrpSpPr/>
          <p:nvPr/>
        </p:nvGrpSpPr>
        <p:grpSpPr>
          <a:xfrm>
            <a:off x="1620264" y="843057"/>
            <a:ext cx="361521" cy="445816"/>
            <a:chOff x="1582665" y="1011072"/>
            <a:chExt cx="584040" cy="720220"/>
          </a:xfrm>
        </p:grpSpPr>
        <p:sp>
          <p:nvSpPr>
            <p:cNvPr id="1017" name="Google Shape;1017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50"/>
          <p:cNvGrpSpPr/>
          <p:nvPr/>
        </p:nvGrpSpPr>
        <p:grpSpPr>
          <a:xfrm>
            <a:off x="2221648" y="843078"/>
            <a:ext cx="379481" cy="445796"/>
            <a:chOff x="2554206" y="1011105"/>
            <a:chExt cx="613055" cy="720187"/>
          </a:xfrm>
        </p:grpSpPr>
        <p:sp>
          <p:nvSpPr>
            <p:cNvPr id="1023" name="Google Shape;1023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50"/>
          <p:cNvGrpSpPr/>
          <p:nvPr/>
        </p:nvGrpSpPr>
        <p:grpSpPr>
          <a:xfrm>
            <a:off x="6769823" y="797418"/>
            <a:ext cx="460705" cy="491455"/>
            <a:chOff x="9901824" y="937343"/>
            <a:chExt cx="744273" cy="793950"/>
          </a:xfrm>
        </p:grpSpPr>
        <p:grpSp>
          <p:nvGrpSpPr>
            <p:cNvPr id="1027" name="Google Shape;1027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28" name="Google Shape;1028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8" name="Google Shape;1038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50"/>
          <p:cNvGrpSpPr/>
          <p:nvPr/>
        </p:nvGrpSpPr>
        <p:grpSpPr>
          <a:xfrm>
            <a:off x="2840992" y="843244"/>
            <a:ext cx="369868" cy="445629"/>
            <a:chOff x="3554761" y="1011374"/>
            <a:chExt cx="597525" cy="719918"/>
          </a:xfrm>
        </p:grpSpPr>
        <p:sp>
          <p:nvSpPr>
            <p:cNvPr id="1045" name="Google Shape;1045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50"/>
          <p:cNvGrpSpPr/>
          <p:nvPr/>
        </p:nvGrpSpPr>
        <p:grpSpPr>
          <a:xfrm>
            <a:off x="3450722" y="843032"/>
            <a:ext cx="370755" cy="445841"/>
            <a:chOff x="4539787" y="1011032"/>
            <a:chExt cx="598958" cy="720261"/>
          </a:xfrm>
        </p:grpSpPr>
        <p:sp>
          <p:nvSpPr>
            <p:cNvPr id="1050" name="Google Shape;1050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50"/>
          <p:cNvGrpSpPr/>
          <p:nvPr/>
        </p:nvGrpSpPr>
        <p:grpSpPr>
          <a:xfrm>
            <a:off x="4061340" y="843140"/>
            <a:ext cx="366917" cy="445733"/>
            <a:chOff x="5526246" y="1011207"/>
            <a:chExt cx="592758" cy="720086"/>
          </a:xfrm>
        </p:grpSpPr>
        <p:sp>
          <p:nvSpPr>
            <p:cNvPr id="1056" name="Google Shape;1056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50"/>
          <p:cNvGrpSpPr/>
          <p:nvPr/>
        </p:nvGrpSpPr>
        <p:grpSpPr>
          <a:xfrm>
            <a:off x="1016108" y="843134"/>
            <a:ext cx="364294" cy="445740"/>
            <a:chOff x="606645" y="1011196"/>
            <a:chExt cx="588520" cy="720096"/>
          </a:xfrm>
        </p:grpSpPr>
        <p:sp>
          <p:nvSpPr>
            <p:cNvPr id="1063" name="Google Shape;1063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7" name="Google Shape;1067;p50"/>
          <p:cNvGrpSpPr/>
          <p:nvPr/>
        </p:nvGrpSpPr>
        <p:grpSpPr>
          <a:xfrm>
            <a:off x="7470391" y="843111"/>
            <a:ext cx="298405" cy="445762"/>
            <a:chOff x="11033597" y="1011159"/>
            <a:chExt cx="482075" cy="720133"/>
          </a:xfrm>
        </p:grpSpPr>
        <p:sp>
          <p:nvSpPr>
            <p:cNvPr id="1068" name="Google Shape;1068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50"/>
          <p:cNvGrpSpPr/>
          <p:nvPr/>
        </p:nvGrpSpPr>
        <p:grpSpPr>
          <a:xfrm>
            <a:off x="6069256" y="797418"/>
            <a:ext cx="460705" cy="491455"/>
            <a:chOff x="8770051" y="937343"/>
            <a:chExt cx="744273" cy="793950"/>
          </a:xfrm>
        </p:grpSpPr>
        <p:sp>
          <p:nvSpPr>
            <p:cNvPr id="1073" name="Google Shape;1073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8" name="Google Shape;1078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79" name="Google Shape;1079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9" name="Google Shape;1089;p50"/>
          <p:cNvGrpSpPr/>
          <p:nvPr/>
        </p:nvGrpSpPr>
        <p:grpSpPr>
          <a:xfrm>
            <a:off x="4668120" y="797418"/>
            <a:ext cx="460705" cy="491455"/>
            <a:chOff x="6506504" y="937343"/>
            <a:chExt cx="744273" cy="793950"/>
          </a:xfrm>
        </p:grpSpPr>
        <p:sp>
          <p:nvSpPr>
            <p:cNvPr id="1090" name="Google Shape;1090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3" name="Google Shape;1093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94" name="Google Shape;109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4" name="Google Shape;1104;p50"/>
          <p:cNvGrpSpPr/>
          <p:nvPr/>
        </p:nvGrpSpPr>
        <p:grpSpPr>
          <a:xfrm>
            <a:off x="5368688" y="797418"/>
            <a:ext cx="460705" cy="491455"/>
            <a:chOff x="7638277" y="937343"/>
            <a:chExt cx="744273" cy="793950"/>
          </a:xfrm>
        </p:grpSpPr>
        <p:sp>
          <p:nvSpPr>
            <p:cNvPr id="1105" name="Google Shape;1105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9" name="Google Shape;1109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10" name="Google Shape;111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0" name="Google Shape;1120;p50"/>
          <p:cNvGrpSpPr/>
          <p:nvPr/>
        </p:nvGrpSpPr>
        <p:grpSpPr>
          <a:xfrm>
            <a:off x="2908798" y="2986973"/>
            <a:ext cx="445779" cy="400764"/>
            <a:chOff x="3778727" y="4460423"/>
            <a:chExt cx="720160" cy="647438"/>
          </a:xfrm>
        </p:grpSpPr>
        <p:sp>
          <p:nvSpPr>
            <p:cNvPr id="1121" name="Google Shape;1121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50"/>
          <p:cNvGrpSpPr/>
          <p:nvPr/>
        </p:nvGrpSpPr>
        <p:grpSpPr>
          <a:xfrm>
            <a:off x="985683" y="2972048"/>
            <a:ext cx="445680" cy="430613"/>
            <a:chOff x="557494" y="4436312"/>
            <a:chExt cx="720000" cy="695660"/>
          </a:xfrm>
        </p:grpSpPr>
        <p:sp>
          <p:nvSpPr>
            <p:cNvPr id="1129" name="Google Shape;1129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50"/>
          <p:cNvGrpSpPr/>
          <p:nvPr/>
        </p:nvGrpSpPr>
        <p:grpSpPr>
          <a:xfrm>
            <a:off x="4190905" y="2964459"/>
            <a:ext cx="445833" cy="445792"/>
            <a:chOff x="5926265" y="4424051"/>
            <a:chExt cx="720246" cy="720181"/>
          </a:xfrm>
        </p:grpSpPr>
        <p:sp>
          <p:nvSpPr>
            <p:cNvPr id="1134" name="Google Shape;1134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50"/>
          <p:cNvGrpSpPr/>
          <p:nvPr/>
        </p:nvGrpSpPr>
        <p:grpSpPr>
          <a:xfrm>
            <a:off x="1626666" y="2984013"/>
            <a:ext cx="445680" cy="406684"/>
            <a:chOff x="1631150" y="4455641"/>
            <a:chExt cx="720000" cy="657002"/>
          </a:xfrm>
        </p:grpSpPr>
        <p:sp>
          <p:nvSpPr>
            <p:cNvPr id="1139" name="Google Shape;1139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50"/>
          <p:cNvGrpSpPr/>
          <p:nvPr/>
        </p:nvGrpSpPr>
        <p:grpSpPr>
          <a:xfrm>
            <a:off x="2267695" y="2983429"/>
            <a:ext cx="445680" cy="407853"/>
            <a:chOff x="2704878" y="4454697"/>
            <a:chExt cx="720000" cy="658889"/>
          </a:xfrm>
        </p:grpSpPr>
        <p:sp>
          <p:nvSpPr>
            <p:cNvPr id="1145" name="Google Shape;1145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50"/>
          <p:cNvGrpSpPr/>
          <p:nvPr/>
        </p:nvGrpSpPr>
        <p:grpSpPr>
          <a:xfrm>
            <a:off x="3549966" y="2985387"/>
            <a:ext cx="445549" cy="403935"/>
            <a:chOff x="4852681" y="4457861"/>
            <a:chExt cx="719788" cy="652561"/>
          </a:xfrm>
        </p:grpSpPr>
        <p:sp>
          <p:nvSpPr>
            <p:cNvPr id="1152" name="Google Shape;1152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50"/>
          <p:cNvGrpSpPr/>
          <p:nvPr/>
        </p:nvGrpSpPr>
        <p:grpSpPr>
          <a:xfrm>
            <a:off x="4832127" y="2975824"/>
            <a:ext cx="445818" cy="423063"/>
            <a:chOff x="7000306" y="4442411"/>
            <a:chExt cx="720224" cy="683463"/>
          </a:xfrm>
        </p:grpSpPr>
        <p:sp>
          <p:nvSpPr>
            <p:cNvPr id="1156" name="Google Shape;1156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50"/>
          <p:cNvGrpSpPr/>
          <p:nvPr/>
        </p:nvGrpSpPr>
        <p:grpSpPr>
          <a:xfrm>
            <a:off x="5473335" y="2973621"/>
            <a:ext cx="445779" cy="427468"/>
            <a:chOff x="8074325" y="4438852"/>
            <a:chExt cx="720160" cy="690579"/>
          </a:xfrm>
        </p:grpSpPr>
        <p:sp>
          <p:nvSpPr>
            <p:cNvPr id="1162" name="Google Shape;1162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50"/>
          <p:cNvGrpSpPr/>
          <p:nvPr/>
        </p:nvGrpSpPr>
        <p:grpSpPr>
          <a:xfrm>
            <a:off x="6755680" y="2987570"/>
            <a:ext cx="445629" cy="399565"/>
            <a:chOff x="9878975" y="4425243"/>
            <a:chExt cx="719918" cy="645502"/>
          </a:xfrm>
        </p:grpSpPr>
        <p:sp>
          <p:nvSpPr>
            <p:cNvPr id="1169" name="Google Shape;1169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50"/>
          <p:cNvGrpSpPr/>
          <p:nvPr/>
        </p:nvGrpSpPr>
        <p:grpSpPr>
          <a:xfrm>
            <a:off x="7396697" y="2976371"/>
            <a:ext cx="445785" cy="421964"/>
            <a:chOff x="10914544" y="4407150"/>
            <a:chExt cx="720170" cy="681687"/>
          </a:xfrm>
        </p:grpSpPr>
        <p:sp>
          <p:nvSpPr>
            <p:cNvPr id="1173" name="Google Shape;1173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6114487" y="2984485"/>
            <a:ext cx="445805" cy="405735"/>
            <a:chOff x="8843122" y="4420259"/>
            <a:chExt cx="720202" cy="655469"/>
          </a:xfrm>
        </p:grpSpPr>
        <p:sp>
          <p:nvSpPr>
            <p:cNvPr id="1178" name="Google Shape;1178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50"/>
          <p:cNvGrpSpPr/>
          <p:nvPr/>
        </p:nvGrpSpPr>
        <p:grpSpPr>
          <a:xfrm>
            <a:off x="2917357" y="2283047"/>
            <a:ext cx="445812" cy="394518"/>
            <a:chOff x="1510757" y="3225422"/>
            <a:chExt cx="720214" cy="637347"/>
          </a:xfrm>
        </p:grpSpPr>
        <p:sp>
          <p:nvSpPr>
            <p:cNvPr id="1185" name="Google Shape;1185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50"/>
          <p:cNvGrpSpPr/>
          <p:nvPr/>
        </p:nvGrpSpPr>
        <p:grpSpPr>
          <a:xfrm>
            <a:off x="3608748" y="2300567"/>
            <a:ext cx="445767" cy="359478"/>
            <a:chOff x="2595501" y="3253725"/>
            <a:chExt cx="720141" cy="580739"/>
          </a:xfrm>
        </p:grpSpPr>
        <p:sp>
          <p:nvSpPr>
            <p:cNvPr id="1193" name="Google Shape;1193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50"/>
          <p:cNvGrpSpPr/>
          <p:nvPr/>
        </p:nvGrpSpPr>
        <p:grpSpPr>
          <a:xfrm>
            <a:off x="4991419" y="2257535"/>
            <a:ext cx="443879" cy="445541"/>
            <a:chOff x="4764809" y="3184208"/>
            <a:chExt cx="717090" cy="719775"/>
          </a:xfrm>
        </p:grpSpPr>
        <p:sp>
          <p:nvSpPr>
            <p:cNvPr id="1198" name="Google Shape;1198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50"/>
          <p:cNvGrpSpPr/>
          <p:nvPr/>
        </p:nvGrpSpPr>
        <p:grpSpPr>
          <a:xfrm>
            <a:off x="4300095" y="2286500"/>
            <a:ext cx="445746" cy="387612"/>
            <a:chOff x="3680173" y="3231000"/>
            <a:chExt cx="720106" cy="626190"/>
          </a:xfrm>
        </p:grpSpPr>
        <p:sp>
          <p:nvSpPr>
            <p:cNvPr id="1202" name="Google Shape;1202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50"/>
          <p:cNvGrpSpPr/>
          <p:nvPr/>
        </p:nvGrpSpPr>
        <p:grpSpPr>
          <a:xfrm>
            <a:off x="6372182" y="2257496"/>
            <a:ext cx="443283" cy="445620"/>
            <a:chOff x="6931035" y="3184144"/>
            <a:chExt cx="716128" cy="719903"/>
          </a:xfrm>
        </p:grpSpPr>
        <p:sp>
          <p:nvSpPr>
            <p:cNvPr id="1206" name="Google Shape;1206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50"/>
          <p:cNvGrpSpPr/>
          <p:nvPr/>
        </p:nvGrpSpPr>
        <p:grpSpPr>
          <a:xfrm>
            <a:off x="5680876" y="2257448"/>
            <a:ext cx="445727" cy="445714"/>
            <a:chOff x="5846429" y="3184067"/>
            <a:chExt cx="720076" cy="720055"/>
          </a:xfrm>
        </p:grpSpPr>
        <p:sp>
          <p:nvSpPr>
            <p:cNvPr id="1211" name="Google Shape;1211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50"/>
          <p:cNvGrpSpPr/>
          <p:nvPr/>
        </p:nvGrpSpPr>
        <p:grpSpPr>
          <a:xfrm>
            <a:off x="2368081" y="2257393"/>
            <a:ext cx="303698" cy="445825"/>
            <a:chOff x="655600" y="3183978"/>
            <a:chExt cx="490627" cy="720234"/>
          </a:xfrm>
        </p:grpSpPr>
        <p:sp>
          <p:nvSpPr>
            <p:cNvPr id="1216" name="Google Shape;1216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50"/>
          <p:cNvGrpSpPr/>
          <p:nvPr/>
        </p:nvGrpSpPr>
        <p:grpSpPr>
          <a:xfrm>
            <a:off x="7061043" y="2257509"/>
            <a:ext cx="189785" cy="445592"/>
            <a:chOff x="8011692" y="3184166"/>
            <a:chExt cx="306600" cy="719859"/>
          </a:xfrm>
        </p:grpSpPr>
        <p:sp>
          <p:nvSpPr>
            <p:cNvPr id="1222" name="Google Shape;1222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8" name="Google Shape;1228;p50"/>
          <p:cNvGrpSpPr/>
          <p:nvPr/>
        </p:nvGrpSpPr>
        <p:grpSpPr>
          <a:xfrm>
            <a:off x="7495830" y="2257259"/>
            <a:ext cx="246199" cy="445516"/>
            <a:chOff x="4556125" y="630237"/>
            <a:chExt cx="3081338" cy="5568950"/>
          </a:xfrm>
        </p:grpSpPr>
        <p:sp>
          <p:nvSpPr>
            <p:cNvPr id="1229" name="Google Shape;1229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50"/>
          <p:cNvGrpSpPr/>
          <p:nvPr/>
        </p:nvGrpSpPr>
        <p:grpSpPr>
          <a:xfrm>
            <a:off x="1676853" y="2257459"/>
            <a:ext cx="445768" cy="445697"/>
            <a:chOff x="1674084" y="3214987"/>
            <a:chExt cx="720142" cy="720027"/>
          </a:xfrm>
        </p:grpSpPr>
        <p:sp>
          <p:nvSpPr>
            <p:cNvPr id="1237" name="Google Shape;1237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50"/>
          <p:cNvGrpSpPr/>
          <p:nvPr/>
        </p:nvGrpSpPr>
        <p:grpSpPr>
          <a:xfrm>
            <a:off x="985694" y="2257421"/>
            <a:ext cx="445578" cy="445773"/>
            <a:chOff x="557511" y="3214925"/>
            <a:chExt cx="719836" cy="720150"/>
          </a:xfrm>
        </p:grpSpPr>
        <p:sp>
          <p:nvSpPr>
            <p:cNvPr id="1250" name="Google Shape;1250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4" name="Google Shape;1254;p50"/>
          <p:cNvGrpSpPr/>
          <p:nvPr/>
        </p:nvGrpSpPr>
        <p:grpSpPr>
          <a:xfrm>
            <a:off x="929577" y="3693756"/>
            <a:ext cx="445905" cy="400522"/>
            <a:chOff x="1147762" y="1131887"/>
            <a:chExt cx="5137150" cy="4619626"/>
          </a:xfrm>
        </p:grpSpPr>
        <p:sp>
          <p:nvSpPr>
            <p:cNvPr id="1255" name="Google Shape;1255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50"/>
          <p:cNvGrpSpPr/>
          <p:nvPr/>
        </p:nvGrpSpPr>
        <p:grpSpPr>
          <a:xfrm>
            <a:off x="1726906" y="3687410"/>
            <a:ext cx="445901" cy="413282"/>
            <a:chOff x="1570037" y="1341437"/>
            <a:chExt cx="4943475" cy="4576762"/>
          </a:xfrm>
        </p:grpSpPr>
        <p:sp>
          <p:nvSpPr>
            <p:cNvPr id="1259" name="Google Shape;1259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50"/>
          <p:cNvGrpSpPr/>
          <p:nvPr/>
        </p:nvGrpSpPr>
        <p:grpSpPr>
          <a:xfrm>
            <a:off x="4212229" y="3671511"/>
            <a:ext cx="441332" cy="445721"/>
            <a:chOff x="5770007" y="5489899"/>
            <a:chExt cx="712976" cy="720067"/>
          </a:xfrm>
        </p:grpSpPr>
        <p:sp>
          <p:nvSpPr>
            <p:cNvPr id="1266" name="Google Shape;1266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50"/>
          <p:cNvGrpSpPr/>
          <p:nvPr/>
        </p:nvGrpSpPr>
        <p:grpSpPr>
          <a:xfrm>
            <a:off x="5005020" y="3693981"/>
            <a:ext cx="445651" cy="400824"/>
            <a:chOff x="7050768" y="5526199"/>
            <a:chExt cx="719953" cy="647534"/>
          </a:xfrm>
        </p:grpSpPr>
        <p:sp>
          <p:nvSpPr>
            <p:cNvPr id="1275" name="Google Shape;1275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50"/>
          <p:cNvGrpSpPr/>
          <p:nvPr/>
        </p:nvGrpSpPr>
        <p:grpSpPr>
          <a:xfrm>
            <a:off x="6599536" y="3694051"/>
            <a:ext cx="445681" cy="400651"/>
            <a:chOff x="9626723" y="5526313"/>
            <a:chExt cx="720002" cy="647256"/>
          </a:xfrm>
        </p:grpSpPr>
        <p:sp>
          <p:nvSpPr>
            <p:cNvPr id="1288" name="Google Shape;1288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50"/>
          <p:cNvGrpSpPr/>
          <p:nvPr/>
        </p:nvGrpSpPr>
        <p:grpSpPr>
          <a:xfrm>
            <a:off x="7396776" y="3671488"/>
            <a:ext cx="445582" cy="445743"/>
            <a:chOff x="10914672" y="5489861"/>
            <a:chExt cx="719842" cy="720102"/>
          </a:xfrm>
        </p:grpSpPr>
        <p:sp>
          <p:nvSpPr>
            <p:cNvPr id="1301" name="Google Shape;1301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3" name="Google Shape;1313;p50"/>
          <p:cNvGrpSpPr/>
          <p:nvPr/>
        </p:nvGrpSpPr>
        <p:grpSpPr>
          <a:xfrm>
            <a:off x="5802236" y="3681752"/>
            <a:ext cx="445821" cy="425246"/>
            <a:chOff x="8338678" y="5506443"/>
            <a:chExt cx="720227" cy="686988"/>
          </a:xfrm>
        </p:grpSpPr>
        <p:sp>
          <p:nvSpPr>
            <p:cNvPr id="1314" name="Google Shape;1314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0" name="Google Shape;1320;p50"/>
          <p:cNvGrpSpPr/>
          <p:nvPr/>
        </p:nvGrpSpPr>
        <p:grpSpPr>
          <a:xfrm>
            <a:off x="2523893" y="3736342"/>
            <a:ext cx="1336824" cy="316035"/>
            <a:chOff x="3042485" y="5594633"/>
            <a:chExt cx="2159652" cy="510557"/>
          </a:xfrm>
        </p:grpSpPr>
        <p:sp>
          <p:nvSpPr>
            <p:cNvPr id="1321" name="Google Shape;1321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50"/>
          <p:cNvGrpSpPr/>
          <p:nvPr/>
        </p:nvGrpSpPr>
        <p:grpSpPr>
          <a:xfrm>
            <a:off x="1726783" y="4379878"/>
            <a:ext cx="445738" cy="442950"/>
            <a:chOff x="1442627" y="5710929"/>
            <a:chExt cx="594318" cy="590600"/>
          </a:xfrm>
        </p:grpSpPr>
        <p:sp>
          <p:nvSpPr>
            <p:cNvPr id="1337" name="Google Shape;1337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1" name="Google Shape;1341;p50"/>
          <p:cNvGrpSpPr/>
          <p:nvPr/>
        </p:nvGrpSpPr>
        <p:grpSpPr>
          <a:xfrm>
            <a:off x="6635633" y="4378458"/>
            <a:ext cx="373053" cy="445791"/>
            <a:chOff x="8095060" y="5664590"/>
            <a:chExt cx="497404" cy="594389"/>
          </a:xfrm>
        </p:grpSpPr>
        <p:grpSp>
          <p:nvGrpSpPr>
            <p:cNvPr id="1342" name="Google Shape;1342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43" name="Google Shape;1343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6" name="Google Shape;1346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47" name="Google Shape;1347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0" name="Google Shape;1350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51" name="Google Shape;1351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4" name="Google Shape;1354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55" name="Google Shape;1355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8" name="Google Shape;1358;p50"/>
          <p:cNvGrpSpPr/>
          <p:nvPr/>
        </p:nvGrpSpPr>
        <p:grpSpPr>
          <a:xfrm>
            <a:off x="2718425" y="4378486"/>
            <a:ext cx="557162" cy="445734"/>
            <a:chOff x="4607809" y="5664627"/>
            <a:chExt cx="742883" cy="594312"/>
          </a:xfrm>
        </p:grpSpPr>
        <p:sp>
          <p:nvSpPr>
            <p:cNvPr id="1359" name="Google Shape;1359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50"/>
          <p:cNvGrpSpPr/>
          <p:nvPr/>
        </p:nvGrpSpPr>
        <p:grpSpPr>
          <a:xfrm>
            <a:off x="3821490" y="4378543"/>
            <a:ext cx="1079865" cy="445620"/>
            <a:chOff x="2571250" y="5664711"/>
            <a:chExt cx="1439820" cy="594160"/>
          </a:xfrm>
        </p:grpSpPr>
        <p:sp>
          <p:nvSpPr>
            <p:cNvPr id="1368" name="Google Shape;1368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50"/>
          <p:cNvGrpSpPr/>
          <p:nvPr/>
        </p:nvGrpSpPr>
        <p:grpSpPr>
          <a:xfrm>
            <a:off x="5447259" y="4378335"/>
            <a:ext cx="642470" cy="446036"/>
            <a:chOff x="6332670" y="5663946"/>
            <a:chExt cx="856627" cy="594715"/>
          </a:xfrm>
        </p:grpSpPr>
        <p:grpSp>
          <p:nvGrpSpPr>
            <p:cNvPr id="1393" name="Google Shape;1393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94" name="Google Shape;1394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6" name="Google Shape;1396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97" name="Google Shape;1397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9" name="Google Shape;1399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00" name="Google Shape;1400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2" name="Google Shape;1402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03" name="Google Shape;1403;p50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1"/>
          <p:cNvSpPr txBox="1"/>
          <p:nvPr/>
        </p:nvSpPr>
        <p:spPr>
          <a:xfrm>
            <a:off x="57950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You can also use any emoji as an icon!</a:t>
            </a:r>
            <a:endParaRPr b="1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And of course it resizes without losing quality.</a:t>
            </a: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How? Follow Google instructions https://twitter.com/googledocs/status/730087240156643328</a:t>
            </a: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409" name="Google Shape;1409;p51"/>
          <p:cNvSpPr txBox="1"/>
          <p:nvPr/>
        </p:nvSpPr>
        <p:spPr>
          <a:xfrm>
            <a:off x="5795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33CCFF"/>
                </a:solidFill>
                <a:highlight>
                  <a:schemeClr val="accent5"/>
                </a:highlight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sz="2400">
                <a:solidFill>
                  <a:srgbClr val="FFFFFF"/>
                </a:solidFill>
                <a:highlight>
                  <a:schemeClr val="accent5"/>
                </a:highlight>
                <a:latin typeface="Pontano Sans"/>
                <a:ea typeface="Pontano Sans"/>
                <a:cs typeface="Pontano Sans"/>
                <a:sym typeface="Pontano Sans"/>
              </a:rPr>
              <a:t>and many more...</a:t>
            </a:r>
            <a:endParaRPr sz="2400">
              <a:solidFill>
                <a:srgbClr val="FFFFFF"/>
              </a:solidFill>
              <a:highlight>
                <a:schemeClr val="accent5"/>
              </a:highlight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410" name="Google Shape;1410;p51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17" name="Google Shape;1417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18" name="Google Shape;1418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19" name="Google Shape;1419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20" name="Google Shape;1420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21" name="Google Shape;1421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22" name="Google Shape;1422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23" name="Google Shape;1423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24" name="Google Shape;1424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25" name="Google Shape;1425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26" name="Google Shape;1426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27" name="Google Shape;1427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28" name="Google Shape;1428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29" name="Google Shape;1429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ctrTitle"/>
          </p:nvPr>
        </p:nvSpPr>
        <p:spPr>
          <a:xfrm>
            <a:off x="3035839" y="122932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D5EF7C-7E57-3DFA-4381-034AD8439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29" y="744200"/>
            <a:ext cx="5859071" cy="43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9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ctrTitle"/>
          </p:nvPr>
        </p:nvSpPr>
        <p:spPr>
          <a:xfrm>
            <a:off x="3035839" y="122932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</a:t>
            </a:r>
            <a:endParaRPr dirty="0"/>
          </a:p>
        </p:txBody>
      </p:sp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4" name="Google Shape;370;p37">
            <a:extLst>
              <a:ext uri="{FF2B5EF4-FFF2-40B4-BE49-F238E27FC236}">
                <a16:creationId xmlns:a16="http://schemas.microsoft.com/office/drawing/2014/main" id="{5EEC53E4-7E79-F62C-155D-70601E192B8F}"/>
              </a:ext>
            </a:extLst>
          </p:cNvPr>
          <p:cNvSpPr txBox="1">
            <a:spLocks/>
          </p:cNvSpPr>
          <p:nvPr/>
        </p:nvSpPr>
        <p:spPr>
          <a:xfrm>
            <a:off x="3273552" y="813832"/>
            <a:ext cx="5301300" cy="57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800" dirty="0"/>
              <a:t>NodeJS</a:t>
            </a:r>
          </a:p>
        </p:txBody>
      </p:sp>
      <p:sp>
        <p:nvSpPr>
          <p:cNvPr id="5" name="Google Shape;370;p37">
            <a:extLst>
              <a:ext uri="{FF2B5EF4-FFF2-40B4-BE49-F238E27FC236}">
                <a16:creationId xmlns:a16="http://schemas.microsoft.com/office/drawing/2014/main" id="{B2825182-6B44-8B8F-8FFC-3AED169A93A2}"/>
              </a:ext>
            </a:extLst>
          </p:cNvPr>
          <p:cNvSpPr txBox="1">
            <a:spLocks/>
          </p:cNvSpPr>
          <p:nvPr/>
        </p:nvSpPr>
        <p:spPr>
          <a:xfrm>
            <a:off x="3273552" y="1343269"/>
            <a:ext cx="5870448" cy="147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vi-VN" sz="1800" dirty="0"/>
              <a:t>Node.js là một môi trường thực thi mã JavaScript phía máy chủ. Nó cho phép chúng ta chạy mã JavaScript bên ngoài trình duyệt web, tức là trên máy chủ.</a:t>
            </a:r>
            <a:r>
              <a:rPr lang="en-US" sz="1800" dirty="0"/>
              <a:t> </a:t>
            </a:r>
            <a:r>
              <a:rPr lang="vi-VN" sz="1800" dirty="0"/>
              <a:t>Node.js được thiết kế với kiến trúc không đồng bộ (asynchronous) và sự khả năng xử lý sự kiện (event-driven)</a:t>
            </a:r>
            <a:endParaRPr lang="en-US" sz="1800" dirty="0"/>
          </a:p>
        </p:txBody>
      </p:sp>
      <p:sp>
        <p:nvSpPr>
          <p:cNvPr id="6" name="Google Shape;370;p37">
            <a:extLst>
              <a:ext uri="{FF2B5EF4-FFF2-40B4-BE49-F238E27FC236}">
                <a16:creationId xmlns:a16="http://schemas.microsoft.com/office/drawing/2014/main" id="{8ACEBBEF-D0D6-B0B3-C089-16BED23065C7}"/>
              </a:ext>
            </a:extLst>
          </p:cNvPr>
          <p:cNvSpPr txBox="1">
            <a:spLocks/>
          </p:cNvSpPr>
          <p:nvPr/>
        </p:nvSpPr>
        <p:spPr>
          <a:xfrm>
            <a:off x="3273552" y="2817059"/>
            <a:ext cx="5870448" cy="69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sao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NodeJs</a:t>
            </a:r>
            <a:r>
              <a:rPr lang="en-US" sz="1800" dirty="0"/>
              <a:t>:</a:t>
            </a:r>
          </a:p>
          <a:p>
            <a:pPr lvl="3" algn="just"/>
            <a:endParaRPr lang="en-US" sz="1800" dirty="0"/>
          </a:p>
        </p:txBody>
      </p:sp>
      <p:sp>
        <p:nvSpPr>
          <p:cNvPr id="8" name="Google Shape;256;p28">
            <a:extLst>
              <a:ext uri="{FF2B5EF4-FFF2-40B4-BE49-F238E27FC236}">
                <a16:creationId xmlns:a16="http://schemas.microsoft.com/office/drawing/2014/main" id="{C21DAFDB-4615-EBD9-ED1E-6CB7AE1BC06F}"/>
              </a:ext>
            </a:extLst>
          </p:cNvPr>
          <p:cNvSpPr txBox="1">
            <a:spLocks/>
          </p:cNvSpPr>
          <p:nvPr/>
        </p:nvSpPr>
        <p:spPr>
          <a:xfrm>
            <a:off x="3144633" y="3166465"/>
            <a:ext cx="5559137" cy="291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➝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⇾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Hiệu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suât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cao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Hỗ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trợ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đa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nền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tảng</a:t>
            </a:r>
            <a:endParaRPr lang="en-US" dirty="0">
              <a:solidFill>
                <a:schemeClr val="bg1">
                  <a:lumMod val="95000"/>
                </a:schemeClr>
              </a:solidFill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Nhiều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module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v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à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gói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thư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viện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đồng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hộ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trợ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lớn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…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19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ctrTitle"/>
          </p:nvPr>
        </p:nvSpPr>
        <p:spPr>
          <a:xfrm>
            <a:off x="3035839" y="122932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</a:t>
            </a:r>
            <a:endParaRPr dirty="0"/>
          </a:p>
        </p:txBody>
      </p:sp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4" name="Google Shape;370;p37">
            <a:extLst>
              <a:ext uri="{FF2B5EF4-FFF2-40B4-BE49-F238E27FC236}">
                <a16:creationId xmlns:a16="http://schemas.microsoft.com/office/drawing/2014/main" id="{5EEC53E4-7E79-F62C-155D-70601E192B8F}"/>
              </a:ext>
            </a:extLst>
          </p:cNvPr>
          <p:cNvSpPr txBox="1">
            <a:spLocks/>
          </p:cNvSpPr>
          <p:nvPr/>
        </p:nvSpPr>
        <p:spPr>
          <a:xfrm>
            <a:off x="3273552" y="813832"/>
            <a:ext cx="5301300" cy="57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MongoDB</a:t>
            </a:r>
          </a:p>
        </p:txBody>
      </p:sp>
      <p:sp>
        <p:nvSpPr>
          <p:cNvPr id="5" name="Google Shape;370;p37">
            <a:extLst>
              <a:ext uri="{FF2B5EF4-FFF2-40B4-BE49-F238E27FC236}">
                <a16:creationId xmlns:a16="http://schemas.microsoft.com/office/drawing/2014/main" id="{B2825182-6B44-8B8F-8FFC-3AED169A93A2}"/>
              </a:ext>
            </a:extLst>
          </p:cNvPr>
          <p:cNvSpPr txBox="1">
            <a:spLocks/>
          </p:cNvSpPr>
          <p:nvPr/>
        </p:nvSpPr>
        <p:spPr>
          <a:xfrm>
            <a:off x="3273552" y="1337914"/>
            <a:ext cx="5748528" cy="95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vi-VN" sz="1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MongoDB là một hệ quản trị cơ sở dữ liệu phi quan hệ (NoSQL) phổ biến. </a:t>
            </a:r>
            <a:r>
              <a:rPr lang="en-US" sz="1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MongoDB </a:t>
            </a:r>
            <a:r>
              <a:rPr lang="en-US" sz="18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lưu</a:t>
            </a:r>
            <a:r>
              <a:rPr lang="en-US" sz="1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sz="18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trữ</a:t>
            </a:r>
            <a:r>
              <a:rPr lang="en-US" sz="1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sz="18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dữ</a:t>
            </a:r>
            <a:r>
              <a:rPr lang="en-US" sz="1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sz="18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liệu</a:t>
            </a:r>
            <a:r>
              <a:rPr lang="vi-VN" sz="18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dựa trên kiến trúc lưu trữ dữ liệu BSON (Binary JSON)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Google Shape;370;p37">
            <a:extLst>
              <a:ext uri="{FF2B5EF4-FFF2-40B4-BE49-F238E27FC236}">
                <a16:creationId xmlns:a16="http://schemas.microsoft.com/office/drawing/2014/main" id="{8ACEBBEF-D0D6-B0B3-C089-16BED23065C7}"/>
              </a:ext>
            </a:extLst>
          </p:cNvPr>
          <p:cNvSpPr txBox="1">
            <a:spLocks/>
          </p:cNvSpPr>
          <p:nvPr/>
        </p:nvSpPr>
        <p:spPr>
          <a:xfrm>
            <a:off x="3273552" y="2451884"/>
            <a:ext cx="5870448" cy="42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vi-VN" sz="1800" dirty="0"/>
              <a:t>Ư</a:t>
            </a:r>
            <a:r>
              <a:rPr lang="en-US" sz="1800" dirty="0"/>
              <a:t>u </a:t>
            </a:r>
            <a:r>
              <a:rPr lang="en-US" sz="1800" dirty="0" err="1"/>
              <a:t>điểm</a:t>
            </a:r>
            <a:r>
              <a:rPr lang="en-US" sz="1800" dirty="0"/>
              <a:t> MongoDB:</a:t>
            </a:r>
          </a:p>
        </p:txBody>
      </p:sp>
      <p:sp>
        <p:nvSpPr>
          <p:cNvPr id="8" name="Google Shape;256;p28">
            <a:extLst>
              <a:ext uri="{FF2B5EF4-FFF2-40B4-BE49-F238E27FC236}">
                <a16:creationId xmlns:a16="http://schemas.microsoft.com/office/drawing/2014/main" id="{C21DAFDB-4615-EBD9-ED1E-6CB7AE1BC06F}"/>
              </a:ext>
            </a:extLst>
          </p:cNvPr>
          <p:cNvSpPr txBox="1">
            <a:spLocks/>
          </p:cNvSpPr>
          <p:nvPr/>
        </p:nvSpPr>
        <p:spPr>
          <a:xfrm>
            <a:off x="3144633" y="2878839"/>
            <a:ext cx="5559137" cy="20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➝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⇾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Lưu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trữ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dữ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liệu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dưới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dạng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BSON</a:t>
            </a: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Mở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rộng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dễ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dàng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với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tính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replica set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sharding</a:t>
            </a:r>
            <a:endParaRPr lang="en-US" dirty="0">
              <a:solidFill>
                <a:schemeClr val="bg1">
                  <a:lumMod val="95000"/>
                </a:schemeClr>
              </a:solidFill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MongoDB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hỗ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trợ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tính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tìm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kiếm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đa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chiều</a:t>
            </a:r>
            <a:endParaRPr lang="en-US" dirty="0">
              <a:solidFill>
                <a:schemeClr val="bg1">
                  <a:lumMod val="95000"/>
                </a:schemeClr>
              </a:solidFill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Truy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vấn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linh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hoạt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Tích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hợp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nhanh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dễ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dàng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đồng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lớn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6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ctrTitle"/>
          </p:nvPr>
        </p:nvSpPr>
        <p:spPr>
          <a:xfrm>
            <a:off x="3035839" y="122932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</a:t>
            </a:r>
            <a:endParaRPr dirty="0"/>
          </a:p>
        </p:txBody>
      </p:sp>
      <p:sp>
        <p:nvSpPr>
          <p:cNvPr id="145" name="Google Shape;145;p17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4" name="Google Shape;370;p37">
            <a:extLst>
              <a:ext uri="{FF2B5EF4-FFF2-40B4-BE49-F238E27FC236}">
                <a16:creationId xmlns:a16="http://schemas.microsoft.com/office/drawing/2014/main" id="{5EEC53E4-7E79-F62C-155D-70601E192B8F}"/>
              </a:ext>
            </a:extLst>
          </p:cNvPr>
          <p:cNvSpPr txBox="1">
            <a:spLocks/>
          </p:cNvSpPr>
          <p:nvPr/>
        </p:nvSpPr>
        <p:spPr>
          <a:xfrm>
            <a:off x="3273552" y="813832"/>
            <a:ext cx="5301300" cy="57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sz="2800" dirty="0"/>
              <a:t>ReactJS</a:t>
            </a:r>
          </a:p>
        </p:txBody>
      </p:sp>
      <p:sp>
        <p:nvSpPr>
          <p:cNvPr id="5" name="Google Shape;370;p37">
            <a:extLst>
              <a:ext uri="{FF2B5EF4-FFF2-40B4-BE49-F238E27FC236}">
                <a16:creationId xmlns:a16="http://schemas.microsoft.com/office/drawing/2014/main" id="{B2825182-6B44-8B8F-8FFC-3AED169A93A2}"/>
              </a:ext>
            </a:extLst>
          </p:cNvPr>
          <p:cNvSpPr txBox="1">
            <a:spLocks/>
          </p:cNvSpPr>
          <p:nvPr/>
        </p:nvSpPr>
        <p:spPr>
          <a:xfrm>
            <a:off x="3273552" y="1323897"/>
            <a:ext cx="5870448" cy="9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en-US" sz="1800" dirty="0"/>
              <a:t>ReactJS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r>
              <a:rPr lang="en-US" sz="1800" dirty="0"/>
              <a:t> JavaScript </a:t>
            </a:r>
            <a:r>
              <a:rPr lang="en-US" sz="1800" dirty="0" err="1"/>
              <a:t>mã</a:t>
            </a:r>
            <a:r>
              <a:rPr lang="en-US" sz="1800" dirty="0"/>
              <a:t> </a:t>
            </a:r>
            <a:r>
              <a:rPr lang="en-US" sz="1800" dirty="0" err="1"/>
              <a:t>nguồn</a:t>
            </a:r>
            <a:r>
              <a:rPr lang="en-US" sz="1800" dirty="0"/>
              <a:t> </a:t>
            </a:r>
            <a:r>
              <a:rPr lang="en-US" sz="1800" dirty="0" err="1"/>
              <a:t>mở</a:t>
            </a:r>
            <a:r>
              <a:rPr lang="en-US" sz="1800" dirty="0"/>
              <a:t>, </a:t>
            </a:r>
            <a:r>
              <a:rPr lang="en-US" sz="1800" dirty="0" err="1"/>
              <a:t>phổ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mạnh</a:t>
            </a:r>
            <a:r>
              <a:rPr lang="en-US" sz="1800" dirty="0"/>
              <a:t> </a:t>
            </a:r>
            <a:r>
              <a:rPr lang="en-US" sz="1800" dirty="0" err="1"/>
              <a:t>mẽ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(UI)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web. </a:t>
            </a:r>
          </a:p>
        </p:txBody>
      </p:sp>
      <p:sp>
        <p:nvSpPr>
          <p:cNvPr id="2" name="Google Shape;370;p37">
            <a:extLst>
              <a:ext uri="{FF2B5EF4-FFF2-40B4-BE49-F238E27FC236}">
                <a16:creationId xmlns:a16="http://schemas.microsoft.com/office/drawing/2014/main" id="{17AAAB15-959A-7FC6-6EE9-9614F1DBBBD1}"/>
              </a:ext>
            </a:extLst>
          </p:cNvPr>
          <p:cNvSpPr txBox="1">
            <a:spLocks/>
          </p:cNvSpPr>
          <p:nvPr/>
        </p:nvSpPr>
        <p:spPr>
          <a:xfrm>
            <a:off x="3273552" y="2451884"/>
            <a:ext cx="5870448" cy="42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roid Serif"/>
              <a:buNone/>
              <a:defRPr sz="3600" b="0" i="0" u="none" strike="noStrike" cap="none">
                <a:solidFill>
                  <a:schemeClr val="lt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just"/>
            <a:r>
              <a:rPr lang="vi-VN" sz="1800" dirty="0"/>
              <a:t>Ư</a:t>
            </a:r>
            <a:r>
              <a:rPr lang="en-US" sz="1800" dirty="0"/>
              <a:t>u </a:t>
            </a:r>
            <a:r>
              <a:rPr lang="en-US" sz="1800" dirty="0" err="1"/>
              <a:t>điểm</a:t>
            </a:r>
            <a:r>
              <a:rPr lang="en-US" sz="1800" dirty="0"/>
              <a:t> </a:t>
            </a:r>
            <a:r>
              <a:rPr lang="en-US" sz="1800" dirty="0" err="1"/>
              <a:t>ReacJS</a:t>
            </a:r>
            <a:r>
              <a:rPr lang="en-US" sz="1800" dirty="0"/>
              <a:t>:</a:t>
            </a:r>
          </a:p>
        </p:txBody>
      </p:sp>
      <p:sp>
        <p:nvSpPr>
          <p:cNvPr id="3" name="Google Shape;256;p28">
            <a:extLst>
              <a:ext uri="{FF2B5EF4-FFF2-40B4-BE49-F238E27FC236}">
                <a16:creationId xmlns:a16="http://schemas.microsoft.com/office/drawing/2014/main" id="{96A03316-788C-5B23-EA07-FB35F49BCD24}"/>
              </a:ext>
            </a:extLst>
          </p:cNvPr>
          <p:cNvSpPr txBox="1">
            <a:spLocks/>
          </p:cNvSpPr>
          <p:nvPr/>
        </p:nvSpPr>
        <p:spPr>
          <a:xfrm>
            <a:off x="3144633" y="2787930"/>
            <a:ext cx="5999367" cy="2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➝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⇾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mô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phát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triển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dựa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trên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component,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thể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tái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dụng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React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Virtual DOM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giúp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cả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thiện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hiệu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suất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JSX (JavaScript XML)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để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xây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dựng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diện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Tự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động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cập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nhật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lại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diện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khi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dữ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liệu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bị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thay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đổi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Tích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hợp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nhanh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dễ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dàng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đa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nền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tảng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  <a:p>
            <a:pPr marL="742950" lvl="1" indent="-285750"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Cộng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đồng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Droid Serif"/>
                <a:ea typeface="Calibri" panose="020F0502020204030204" pitchFamily="34" charset="0"/>
              </a:rPr>
              <a:t>lớn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Droid Serif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8060"/>
      </p:ext>
    </p:extLst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162D5A"/>
      </a:dk1>
      <a:lt1>
        <a:srgbClr val="FFFFFF"/>
      </a:lt1>
      <a:dk2>
        <a:srgbClr val="5E626B"/>
      </a:dk2>
      <a:lt2>
        <a:srgbClr val="EDEEF1"/>
      </a:lt2>
      <a:accent1>
        <a:srgbClr val="A7EA52"/>
      </a:accent1>
      <a:accent2>
        <a:srgbClr val="33CCCC"/>
      </a:accent2>
      <a:accent3>
        <a:srgbClr val="33CCFF"/>
      </a:accent3>
      <a:accent4>
        <a:srgbClr val="16A3E0"/>
      </a:accent4>
      <a:accent5>
        <a:srgbClr val="162D5A"/>
      </a:accent5>
      <a:accent6>
        <a:srgbClr val="F14124"/>
      </a:accent6>
      <a:hlink>
        <a:srgbClr val="16A3E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3002</Words>
  <Application>Microsoft Office PowerPoint</Application>
  <PresentationFormat>On-screen Show (16:9)</PresentationFormat>
  <Paragraphs>486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Droid Serif</vt:lpstr>
      <vt:lpstr>Symbol</vt:lpstr>
      <vt:lpstr>Söhne</vt:lpstr>
      <vt:lpstr>Bahnschrift SemiBold SemiConden</vt:lpstr>
      <vt:lpstr>Montserrat</vt:lpstr>
      <vt:lpstr>Pontano Sans</vt:lpstr>
      <vt:lpstr>Times New Roman</vt:lpstr>
      <vt:lpstr>Nestor template</vt:lpstr>
      <vt:lpstr>Báo cáo Đồ án tốt nghiệp</vt:lpstr>
      <vt:lpstr>Hello!</vt:lpstr>
      <vt:lpstr>Nội dung báo cáo</vt:lpstr>
      <vt:lpstr>Giới thiệu đề tài</vt:lpstr>
      <vt:lpstr>Giới thiệu đề tài</vt:lpstr>
      <vt:lpstr>Giới thiệu đề tài</vt:lpstr>
      <vt:lpstr>Công nghệ</vt:lpstr>
      <vt:lpstr>Công nghệ</vt:lpstr>
      <vt:lpstr>Công nghệ</vt:lpstr>
      <vt:lpstr>Giải quyết bài toán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Giới thiệu về đề tài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Nội dung báo cáo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tốt nghiệp</dc:title>
  <cp:lastModifiedBy>Lãnh Nguyễn</cp:lastModifiedBy>
  <cp:revision>1</cp:revision>
  <dcterms:modified xsi:type="dcterms:W3CDTF">2023-06-21T17:22:50Z</dcterms:modified>
</cp:coreProperties>
</file>